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0"/>
  </p:notesMasterIdLst>
  <p:handoutMasterIdLst>
    <p:handoutMasterId r:id="rId31"/>
  </p:handoutMasterIdLst>
  <p:sldIdLst>
    <p:sldId id="447" r:id="rId2"/>
    <p:sldId id="456" r:id="rId3"/>
    <p:sldId id="497" r:id="rId4"/>
    <p:sldId id="498" r:id="rId5"/>
    <p:sldId id="364" r:id="rId6"/>
    <p:sldId id="468" r:id="rId7"/>
    <p:sldId id="405" r:id="rId8"/>
    <p:sldId id="496" r:id="rId9"/>
    <p:sldId id="420" r:id="rId10"/>
    <p:sldId id="482" r:id="rId11"/>
    <p:sldId id="470" r:id="rId12"/>
    <p:sldId id="501" r:id="rId13"/>
    <p:sldId id="499" r:id="rId14"/>
    <p:sldId id="455" r:id="rId15"/>
    <p:sldId id="471" r:id="rId16"/>
    <p:sldId id="486" r:id="rId17"/>
    <p:sldId id="493" r:id="rId18"/>
    <p:sldId id="466" r:id="rId19"/>
    <p:sldId id="480" r:id="rId20"/>
    <p:sldId id="494" r:id="rId21"/>
    <p:sldId id="500" r:id="rId22"/>
    <p:sldId id="490" r:id="rId23"/>
    <p:sldId id="495" r:id="rId24"/>
    <p:sldId id="484" r:id="rId25"/>
    <p:sldId id="491" r:id="rId26"/>
    <p:sldId id="487" r:id="rId27"/>
    <p:sldId id="378" r:id="rId28"/>
    <p:sldId id="459"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1" autoAdjust="0"/>
    <p:restoredTop sz="86399" autoAdjust="0"/>
  </p:normalViewPr>
  <p:slideViewPr>
    <p:cSldViewPr>
      <p:cViewPr varScale="1">
        <p:scale>
          <a:sx n="90" d="100"/>
          <a:sy n="90" d="100"/>
        </p:scale>
        <p:origin x="894"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2" d="100"/>
          <a:sy n="62" d="100"/>
        </p:scale>
        <p:origin x="167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Black" panose="020B0A04020102020204" pitchFamily="34" charset="0"/>
                <a:ea typeface="+mn-ea"/>
                <a:cs typeface="+mn-cs"/>
              </a:defRPr>
            </a:pPr>
            <a:r>
              <a:rPr lang="en-US" sz="4000" b="1" dirty="0">
                <a:solidFill>
                  <a:schemeClr val="tx1"/>
                </a:solidFill>
                <a:latin typeface="Arial Black" panose="020B0A04020102020204" pitchFamily="34" charset="0"/>
              </a:rPr>
              <a:t>General</a:t>
            </a:r>
            <a:r>
              <a:rPr lang="en-US" sz="2800" b="1" dirty="0">
                <a:solidFill>
                  <a:schemeClr val="tx1"/>
                </a:solidFill>
                <a:latin typeface="Arial Black" panose="020B0A04020102020204" pitchFamily="34" charset="0"/>
              </a:rPr>
              <a:t> </a:t>
            </a:r>
            <a:r>
              <a:rPr lang="en-US" sz="4000" b="1" dirty="0">
                <a:solidFill>
                  <a:schemeClr val="tx1"/>
                </a:solidFill>
                <a:latin typeface="Arial Black" panose="020B0A04020102020204" pitchFamily="34" charset="0"/>
              </a:rPr>
              <a:t>Fund Revenues</a:t>
            </a:r>
          </a:p>
        </c:rich>
      </c:tx>
      <c:layout>
        <c:manualLayout>
          <c:xMode val="edge"/>
          <c:yMode val="edge"/>
          <c:x val="0.13451977401129941"/>
          <c:y val="0"/>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F8-44CF-B4C2-64D67DDE57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F8-44CF-B4C2-64D67DDE57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F8-44CF-B4C2-64D67DDE57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F8-44CF-B4C2-64D67DDE57B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DF8-44CF-B4C2-64D67DDE57B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DF8-44CF-B4C2-64D67DDE57B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DF8-44CF-B4C2-64D67DDE57B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DF8-44CF-B4C2-64D67DDE57B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DF8-44CF-B4C2-64D67DDE57B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DF8-44CF-B4C2-64D67DDE57B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DF8-44CF-B4C2-64D67DDE57B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DF8-44CF-B4C2-64D67DDE57B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DF8-44CF-B4C2-64D67DDE57B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DF8-44CF-B4C2-64D67DDE57B7}"/>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DF8-44CF-B4C2-64D67DDE57B7}"/>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DF8-44CF-B4C2-64D67DDE57B7}"/>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DF8-44CF-B4C2-64D67DDE57B7}"/>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8DF8-44CF-B4C2-64D67DDE57B7}"/>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8DF8-44CF-B4C2-64D67DDE57B7}"/>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8DF8-44CF-B4C2-64D67DDE57B7}"/>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8DF8-44CF-B4C2-64D67DDE57B7}"/>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8DF8-44CF-B4C2-64D67DDE57B7}"/>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8DF8-44CF-B4C2-64D67DDE57B7}"/>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8DF8-44CF-B4C2-64D67DDE57B7}"/>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8DF8-44CF-B4C2-64D67DDE57B7}"/>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8DF8-44CF-B4C2-64D67DDE57B7}"/>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8DF8-44CF-B4C2-64D67DDE57B7}"/>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8DF8-44CF-B4C2-64D67DDE57B7}"/>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8DF8-44CF-B4C2-64D67DDE57B7}"/>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8DF8-44CF-B4C2-64D67DDE57B7}"/>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8DF8-44CF-B4C2-64D67DDE57B7}"/>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8DF8-44CF-B4C2-64D67DDE57B7}"/>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8DF8-44CF-B4C2-64D67DDE57B7}"/>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8DF8-44CF-B4C2-64D67DDE57B7}"/>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8DF8-44CF-B4C2-64D67DDE57B7}"/>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8DF8-44CF-B4C2-64D67DDE57B7}"/>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8DF8-44CF-B4C2-64D67DDE57B7}"/>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8DF8-44CF-B4C2-64D67DDE57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 Exp Graphs'!$E$3:$E$40</c:f>
              <c:strCache>
                <c:ptCount val="38"/>
                <c:pt idx="0">
                  <c:v>Property Tax</c:v>
                </c:pt>
                <c:pt idx="2">
                  <c:v>Veh Tax</c:v>
                </c:pt>
                <c:pt idx="4">
                  <c:v>Permits/Fees</c:v>
                </c:pt>
                <c:pt idx="7">
                  <c:v>Sales Tax</c:v>
                </c:pt>
                <c:pt idx="8">
                  <c:v>Utility Taxes</c:v>
                </c:pt>
                <c:pt idx="12">
                  <c:v>Permits/Fees</c:v>
                </c:pt>
                <c:pt idx="17">
                  <c:v>Powell</c:v>
                </c:pt>
                <c:pt idx="20">
                  <c:v>FD Rural Fire Tax</c:v>
                </c:pt>
                <c:pt idx="26">
                  <c:v>Rent</c:v>
                </c:pt>
                <c:pt idx="34">
                  <c:v>Fund Balance</c:v>
                </c:pt>
                <c:pt idx="37">
                  <c:v>Misc Revenues</c:v>
                </c:pt>
              </c:strCache>
            </c:strRef>
          </c:cat>
          <c:val>
            <c:numRef>
              <c:f>'Rev Exp Graphs'!$F$3:$F$40</c:f>
              <c:numCache>
                <c:formatCode>General</c:formatCode>
                <c:ptCount val="38"/>
                <c:pt idx="0" formatCode="0%">
                  <c:v>0.38225978864258159</c:v>
                </c:pt>
                <c:pt idx="2" formatCode="0%">
                  <c:v>4.0179429783015558E-2</c:v>
                </c:pt>
                <c:pt idx="4" formatCode="0%">
                  <c:v>0</c:v>
                </c:pt>
                <c:pt idx="7" formatCode="0%">
                  <c:v>0.12127209577585037</c:v>
                </c:pt>
                <c:pt idx="8" formatCode="0%">
                  <c:v>4.7032832178744155E-2</c:v>
                </c:pt>
                <c:pt idx="12" formatCode="0%">
                  <c:v>1.5434630371471865E-3</c:v>
                </c:pt>
                <c:pt idx="17" formatCode="0%">
                  <c:v>2.2049471959245521E-2</c:v>
                </c:pt>
                <c:pt idx="20" formatCode="0%">
                  <c:v>0.31667142935260989</c:v>
                </c:pt>
                <c:pt idx="26" formatCode="0%">
                  <c:v>6.173852148588746E-3</c:v>
                </c:pt>
                <c:pt idx="34" formatCode="0%">
                  <c:v>4.4098943918491042E-2</c:v>
                </c:pt>
                <c:pt idx="37" formatCode="0%">
                  <c:v>1.913894166062511E-2</c:v>
                </c:pt>
              </c:numCache>
            </c:numRef>
          </c:val>
          <c:extLst>
            <c:ext xmlns:c16="http://schemas.microsoft.com/office/drawing/2014/chart" uri="{C3380CC4-5D6E-409C-BE32-E72D297353CC}">
              <c16:uniqueId val="{0000004C-8DF8-44CF-B4C2-64D67DDE57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Black" panose="020B0A04020102020204" pitchFamily="34" charset="0"/>
                <a:ea typeface="+mn-ea"/>
                <a:cs typeface="+mn-cs"/>
              </a:defRPr>
            </a:pPr>
            <a:r>
              <a:rPr lang="en-US" sz="4000" b="1" dirty="0">
                <a:solidFill>
                  <a:schemeClr val="tx1"/>
                </a:solidFill>
                <a:latin typeface="Arial Black" panose="020B0A04020102020204" pitchFamily="34" charset="0"/>
              </a:rPr>
              <a:t>Water / Sewer Revenues</a:t>
            </a:r>
          </a:p>
          <a:p>
            <a:pPr>
              <a:defRPr sz="2800" b="1">
                <a:latin typeface="Arial Black" panose="020B0A04020102020204" pitchFamily="34" charset="0"/>
              </a:defRPr>
            </a:pPr>
            <a:endParaRPr lang="en-US" sz="2800" b="1" dirty="0">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13-4585-BFE5-2B59FD8E9D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13-4585-BFE5-2B59FD8E9D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13-4585-BFE5-2B59FD8E9D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13-4585-BFE5-2B59FD8E9D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13-4585-BFE5-2B59FD8E9DD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13-4585-BFE5-2B59FD8E9DD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13-4585-BFE5-2B59FD8E9DD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E13-4585-BFE5-2B59FD8E9DD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E13-4585-BFE5-2B59FD8E9DD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E13-4585-BFE5-2B59FD8E9DD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E13-4585-BFE5-2B59FD8E9DD8}"/>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BE13-4585-BFE5-2B59FD8E9DD8}"/>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E13-4585-BFE5-2B59FD8E9DD8}"/>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BE13-4585-BFE5-2B59FD8E9DD8}"/>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BE13-4585-BFE5-2B59FD8E9DD8}"/>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BE13-4585-BFE5-2B59FD8E9DD8}"/>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BE13-4585-BFE5-2B59FD8E9DD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 Exp Graphs'!$F$75:$F$91</c:f>
              <c:strCache>
                <c:ptCount val="17"/>
                <c:pt idx="0">
                  <c:v>Water </c:v>
                </c:pt>
                <c:pt idx="1">
                  <c:v>Sewer</c:v>
                </c:pt>
                <c:pt idx="2">
                  <c:v>Fees</c:v>
                </c:pt>
                <c:pt idx="4">
                  <c:v>Penalties</c:v>
                </c:pt>
                <c:pt idx="7">
                  <c:v>Misc</c:v>
                </c:pt>
                <c:pt idx="16">
                  <c:v>Cell Lease</c:v>
                </c:pt>
              </c:strCache>
            </c:strRef>
          </c:cat>
          <c:val>
            <c:numRef>
              <c:f>'Rev Exp Graphs'!$G$75:$G$91</c:f>
              <c:numCache>
                <c:formatCode>0%</c:formatCode>
                <c:ptCount val="17"/>
                <c:pt idx="0">
                  <c:v>0.53175775480059084</c:v>
                </c:pt>
                <c:pt idx="1">
                  <c:v>0.42466765140324964</c:v>
                </c:pt>
                <c:pt idx="2">
                  <c:v>1.03397341211226E-2</c:v>
                </c:pt>
                <c:pt idx="4">
                  <c:v>1.55096011816839E-2</c:v>
                </c:pt>
                <c:pt idx="7">
                  <c:v>2.2156573116691287E-3</c:v>
                </c:pt>
                <c:pt idx="16">
                  <c:v>1.55096011816839E-2</c:v>
                </c:pt>
              </c:numCache>
            </c:numRef>
          </c:val>
          <c:extLst>
            <c:ext xmlns:c16="http://schemas.microsoft.com/office/drawing/2014/chart" uri="{C3380CC4-5D6E-409C-BE32-E72D297353CC}">
              <c16:uniqueId val="{00000022-BE13-4585-BFE5-2B59FD8E9D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38-40EE-AD45-F49FFB62E2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38-40EE-AD45-F49FFB62E2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38-40EE-AD45-F49FFB62E2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38-40EE-AD45-F49FFB62E27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38-40EE-AD45-F49FFB62E27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38-40EE-AD45-F49FFB62E27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438-40EE-AD45-F49FFB62E27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438-40EE-AD45-F49FFB62E27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438-40EE-AD45-F49FFB62E27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438-40EE-AD45-F49FFB62E27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438-40EE-AD45-F49FFB62E27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438-40EE-AD45-F49FFB62E27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 Exp Graphs'!$B$48:$B$58</c:f>
              <c:strCache>
                <c:ptCount val="11"/>
                <c:pt idx="0">
                  <c:v>Gov Body</c:v>
                </c:pt>
                <c:pt idx="1">
                  <c:v>Admin</c:v>
                </c:pt>
                <c:pt idx="2">
                  <c:v>Plan/Econ Dev</c:v>
                </c:pt>
                <c:pt idx="3">
                  <c:v>Law Enforce</c:v>
                </c:pt>
                <c:pt idx="4">
                  <c:v>Fire Dept</c:v>
                </c:pt>
                <c:pt idx="5">
                  <c:v>PW Operations</c:v>
                </c:pt>
                <c:pt idx="6">
                  <c:v>PW Streets</c:v>
                </c:pt>
                <c:pt idx="7">
                  <c:v>Sanitation</c:v>
                </c:pt>
                <c:pt idx="8">
                  <c:v>Bldg/Grounds</c:v>
                </c:pt>
                <c:pt idx="9">
                  <c:v>Cultural/Rec</c:v>
                </c:pt>
                <c:pt idx="10">
                  <c:v>Debt Service</c:v>
                </c:pt>
              </c:strCache>
            </c:strRef>
          </c:cat>
          <c:val>
            <c:numRef>
              <c:f>'Rev Exp Graphs'!$D$48:$D$58</c:f>
              <c:numCache>
                <c:formatCode>0%</c:formatCode>
                <c:ptCount val="11"/>
                <c:pt idx="0">
                  <c:v>5.3756171647201395E-2</c:v>
                </c:pt>
                <c:pt idx="1">
                  <c:v>0.11053797183665046</c:v>
                </c:pt>
                <c:pt idx="2">
                  <c:v>7.2207610772137235E-2</c:v>
                </c:pt>
                <c:pt idx="3">
                  <c:v>7.2627873707680451E-2</c:v>
                </c:pt>
                <c:pt idx="4">
                  <c:v>0.37152566470338166</c:v>
                </c:pt>
                <c:pt idx="5">
                  <c:v>2.0417811034261352E-2</c:v>
                </c:pt>
                <c:pt idx="6">
                  <c:v>0.11706946642041817</c:v>
                </c:pt>
                <c:pt idx="7">
                  <c:v>6.5486931718959196E-2</c:v>
                </c:pt>
                <c:pt idx="8">
                  <c:v>3.5345303550670566E-2</c:v>
                </c:pt>
                <c:pt idx="9">
                  <c:v>3.2022448126412272E-2</c:v>
                </c:pt>
                <c:pt idx="10">
                  <c:v>4.9002746482227244E-2</c:v>
                </c:pt>
              </c:numCache>
            </c:numRef>
          </c:val>
          <c:extLst>
            <c:ext xmlns:c16="http://schemas.microsoft.com/office/drawing/2014/chart" uri="{C3380CC4-5D6E-409C-BE32-E72D297353CC}">
              <c16:uniqueId val="{00000018-C438-40EE-AD45-F49FFB62E2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0E-40AD-82D8-797801C9C9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0E-40AD-82D8-797801C9C9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90E-40AD-82D8-797801C9C9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90E-40AD-82D8-797801C9C9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90E-40AD-82D8-797801C9C95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90E-40AD-82D8-797801C9C9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 Exp Graphs'!$B$96:$B$101</c:f>
              <c:strCache>
                <c:ptCount val="6"/>
                <c:pt idx="0">
                  <c:v>Admin</c:v>
                </c:pt>
                <c:pt idx="1">
                  <c:v>Op Center</c:v>
                </c:pt>
                <c:pt idx="2">
                  <c:v>Water</c:v>
                </c:pt>
                <c:pt idx="3">
                  <c:v>Sewer</c:v>
                </c:pt>
                <c:pt idx="4">
                  <c:v>Water Treatment</c:v>
                </c:pt>
                <c:pt idx="5">
                  <c:v>Debt Services</c:v>
                </c:pt>
              </c:strCache>
            </c:strRef>
          </c:cat>
          <c:val>
            <c:numRef>
              <c:f>'Rev Exp Graphs'!$F$96:$F$101</c:f>
              <c:numCache>
                <c:formatCode>General</c:formatCode>
                <c:ptCount val="6"/>
                <c:pt idx="0" formatCode="0%">
                  <c:v>0.24120236336779913</c:v>
                </c:pt>
                <c:pt idx="2" formatCode="0%">
                  <c:v>0.12881462333825702</c:v>
                </c:pt>
                <c:pt idx="3" formatCode="0%">
                  <c:v>0.27362333825701624</c:v>
                </c:pt>
                <c:pt idx="4" formatCode="0%">
                  <c:v>0.22493205317577547</c:v>
                </c:pt>
                <c:pt idx="5" formatCode="0%">
                  <c:v>0.13142762186115214</c:v>
                </c:pt>
              </c:numCache>
            </c:numRef>
          </c:val>
          <c:extLst>
            <c:ext xmlns:c16="http://schemas.microsoft.com/office/drawing/2014/chart" uri="{C3380CC4-5D6E-409C-BE32-E72D297353CC}">
              <c16:uniqueId val="{0000000C-390E-40AD-82D8-797801C9C9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8475" cy="463550"/>
          </a:xfrm>
          <a:prstGeom prst="rect">
            <a:avLst/>
          </a:prstGeom>
          <a:noFill/>
          <a:ln>
            <a:noFill/>
          </a:ln>
          <a:effectLst/>
        </p:spPr>
        <p:txBody>
          <a:bodyPr vert="horz" wrap="square" lIns="93177" tIns="46588" rIns="93177" bIns="46588" numCol="1" anchor="t" anchorCtr="0" compatLnSpc="1">
            <a:prstTxWarp prst="textNoShape">
              <a:avLst/>
            </a:prstTxWarp>
          </a:bodyPr>
          <a:lstStyle>
            <a:lvl1pPr defTabSz="931008" eaLnBrk="1" hangingPunct="1">
              <a:defRPr sz="1200">
                <a:latin typeface="Arial" panose="020B0604020202020204" pitchFamily="34" charset="0"/>
              </a:defRPr>
            </a:lvl1pPr>
          </a:lstStyle>
          <a:p>
            <a:pPr>
              <a:defRPr/>
            </a:pPr>
            <a:endParaRPr lang="en-US" dirty="0"/>
          </a:p>
        </p:txBody>
      </p:sp>
      <p:sp>
        <p:nvSpPr>
          <p:cNvPr id="35843" name="Rectangle 3"/>
          <p:cNvSpPr>
            <a:spLocks noGrp="1" noChangeArrowheads="1"/>
          </p:cNvSpPr>
          <p:nvPr>
            <p:ph type="dt" sz="quarter" idx="1"/>
          </p:nvPr>
        </p:nvSpPr>
        <p:spPr bwMode="auto">
          <a:xfrm>
            <a:off x="3970338" y="0"/>
            <a:ext cx="3038475" cy="463550"/>
          </a:xfrm>
          <a:prstGeom prst="rect">
            <a:avLst/>
          </a:prstGeom>
          <a:noFill/>
          <a:ln>
            <a:noFill/>
          </a:ln>
          <a:effectLst/>
        </p:spPr>
        <p:txBody>
          <a:bodyPr vert="horz" wrap="square" lIns="93177" tIns="46588" rIns="93177" bIns="46588" numCol="1" anchor="t" anchorCtr="0" compatLnSpc="1">
            <a:prstTxWarp prst="textNoShape">
              <a:avLst/>
            </a:prstTxWarp>
          </a:bodyPr>
          <a:lstStyle>
            <a:lvl1pPr algn="r" defTabSz="931008" eaLnBrk="1" hangingPunct="1">
              <a:defRPr sz="1200">
                <a:latin typeface="Arial" panose="020B0604020202020204" pitchFamily="34" charset="0"/>
              </a:defRPr>
            </a:lvl1pPr>
          </a:lstStyle>
          <a:p>
            <a:pPr>
              <a:defRPr/>
            </a:pPr>
            <a:endParaRPr lang="en-US" dirty="0"/>
          </a:p>
        </p:txBody>
      </p:sp>
      <p:sp>
        <p:nvSpPr>
          <p:cNvPr id="35844" name="Rectangle 4"/>
          <p:cNvSpPr>
            <a:spLocks noGrp="1" noChangeArrowheads="1"/>
          </p:cNvSpPr>
          <p:nvPr>
            <p:ph type="ftr" sz="quarter" idx="2"/>
          </p:nvPr>
        </p:nvSpPr>
        <p:spPr bwMode="auto">
          <a:xfrm>
            <a:off x="0" y="8831263"/>
            <a:ext cx="3038475" cy="463550"/>
          </a:xfrm>
          <a:prstGeom prst="rect">
            <a:avLst/>
          </a:prstGeom>
          <a:noFill/>
          <a:ln>
            <a:noFill/>
          </a:ln>
          <a:effectLst/>
        </p:spPr>
        <p:txBody>
          <a:bodyPr vert="horz" wrap="square" lIns="93177" tIns="46588" rIns="93177" bIns="46588" numCol="1" anchor="b" anchorCtr="0" compatLnSpc="1">
            <a:prstTxWarp prst="textNoShape">
              <a:avLst/>
            </a:prstTxWarp>
          </a:bodyPr>
          <a:lstStyle>
            <a:lvl1pPr defTabSz="931008" eaLnBrk="1" hangingPunct="1">
              <a:defRPr sz="1200">
                <a:latin typeface="Arial" panose="020B0604020202020204" pitchFamily="34" charset="0"/>
              </a:defRPr>
            </a:lvl1pPr>
          </a:lstStyle>
          <a:p>
            <a:pPr>
              <a:defRPr/>
            </a:pPr>
            <a:endParaRPr lang="en-US" dirty="0"/>
          </a:p>
        </p:txBody>
      </p:sp>
      <p:sp>
        <p:nvSpPr>
          <p:cNvPr id="35845" name="Rectangle 5"/>
          <p:cNvSpPr>
            <a:spLocks noGrp="1" noChangeArrowheads="1"/>
          </p:cNvSpPr>
          <p:nvPr>
            <p:ph type="sldNum" sz="quarter" idx="3"/>
          </p:nvPr>
        </p:nvSpPr>
        <p:spPr bwMode="auto">
          <a:xfrm>
            <a:off x="3970338" y="8831263"/>
            <a:ext cx="3038475" cy="463550"/>
          </a:xfrm>
          <a:prstGeom prst="rect">
            <a:avLst/>
          </a:prstGeom>
          <a:noFill/>
          <a:ln>
            <a:noFill/>
          </a:ln>
          <a:effectLst/>
        </p:spPr>
        <p:txBody>
          <a:bodyPr vert="horz" wrap="square" lIns="93177" tIns="46588" rIns="93177" bIns="46588" numCol="1" anchor="b" anchorCtr="0" compatLnSpc="1">
            <a:prstTxWarp prst="textNoShape">
              <a:avLst/>
            </a:prstTxWarp>
          </a:bodyPr>
          <a:lstStyle>
            <a:lvl1pPr algn="r" defTabSz="930275" eaLnBrk="1" hangingPunct="1">
              <a:defRPr sz="1200"/>
            </a:lvl1pPr>
          </a:lstStyle>
          <a:p>
            <a:pPr>
              <a:defRPr/>
            </a:pPr>
            <a:fld id="{FEDE84ED-1D9B-4D0C-AEA9-81C60DB0363B}" type="slidenum">
              <a:rPr lang="en-US"/>
              <a:pPr>
                <a:defRPr/>
              </a:pPr>
              <a:t>‹#›</a:t>
            </a:fld>
            <a:endParaRPr lang="en-US" dirty="0"/>
          </a:p>
        </p:txBody>
      </p:sp>
    </p:spTree>
    <p:extLst>
      <p:ext uri="{BB962C8B-B14F-4D97-AF65-F5344CB8AC3E}">
        <p14:creationId xmlns:p14="http://schemas.microsoft.com/office/powerpoint/2010/main" val="452828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3550"/>
          </a:xfrm>
          <a:prstGeom prst="rect">
            <a:avLst/>
          </a:prstGeom>
          <a:noFill/>
          <a:ln>
            <a:noFill/>
          </a:ln>
          <a:effectLst/>
        </p:spPr>
        <p:txBody>
          <a:bodyPr vert="horz" wrap="square" lIns="93177" tIns="46588" rIns="93177" bIns="46588" numCol="1" anchor="t" anchorCtr="0" compatLnSpc="1">
            <a:prstTxWarp prst="textNoShape">
              <a:avLst/>
            </a:prstTxWarp>
          </a:bodyPr>
          <a:lstStyle>
            <a:lvl1pPr defTabSz="931008" eaLnBrk="1" hangingPunct="1">
              <a:defRPr sz="1200">
                <a:latin typeface="Arial" panose="020B0604020202020204" pitchFamily="34" charset="0"/>
              </a:defRPr>
            </a:lvl1pPr>
          </a:lstStyle>
          <a:p>
            <a:pPr>
              <a:defRPr/>
            </a:pPr>
            <a:endParaRPr lang="en-US" dirty="0"/>
          </a:p>
        </p:txBody>
      </p:sp>
      <p:sp>
        <p:nvSpPr>
          <p:cNvPr id="41987" name="Rectangle 3"/>
          <p:cNvSpPr>
            <a:spLocks noGrp="1" noChangeArrowheads="1"/>
          </p:cNvSpPr>
          <p:nvPr>
            <p:ph type="dt" idx="1"/>
          </p:nvPr>
        </p:nvSpPr>
        <p:spPr bwMode="auto">
          <a:xfrm>
            <a:off x="3970338" y="0"/>
            <a:ext cx="3038475" cy="463550"/>
          </a:xfrm>
          <a:prstGeom prst="rect">
            <a:avLst/>
          </a:prstGeom>
          <a:noFill/>
          <a:ln>
            <a:noFill/>
          </a:ln>
          <a:effectLst/>
        </p:spPr>
        <p:txBody>
          <a:bodyPr vert="horz" wrap="square" lIns="93177" tIns="46588" rIns="93177" bIns="46588" numCol="1" anchor="t" anchorCtr="0" compatLnSpc="1">
            <a:prstTxWarp prst="textNoShape">
              <a:avLst/>
            </a:prstTxWarp>
          </a:bodyPr>
          <a:lstStyle>
            <a:lvl1pPr algn="r" defTabSz="931008" eaLnBrk="1" hangingPunct="1">
              <a:defRPr sz="1200">
                <a:latin typeface="Arial" panose="020B0604020202020204" pitchFamily="34" charset="0"/>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675" y="4416425"/>
            <a:ext cx="5607050" cy="4181475"/>
          </a:xfrm>
          <a:prstGeom prst="rect">
            <a:avLst/>
          </a:prstGeom>
          <a:noFill/>
          <a:ln>
            <a:noFill/>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831263"/>
            <a:ext cx="3038475" cy="463550"/>
          </a:xfrm>
          <a:prstGeom prst="rect">
            <a:avLst/>
          </a:prstGeom>
          <a:noFill/>
          <a:ln>
            <a:noFill/>
          </a:ln>
          <a:effectLst/>
        </p:spPr>
        <p:txBody>
          <a:bodyPr vert="horz" wrap="square" lIns="93177" tIns="46588" rIns="93177" bIns="46588" numCol="1" anchor="b" anchorCtr="0" compatLnSpc="1">
            <a:prstTxWarp prst="textNoShape">
              <a:avLst/>
            </a:prstTxWarp>
          </a:bodyPr>
          <a:lstStyle>
            <a:lvl1pPr defTabSz="931008" eaLnBrk="1" hangingPunct="1">
              <a:defRPr sz="1200">
                <a:latin typeface="Arial" panose="020B0604020202020204" pitchFamily="34" charset="0"/>
              </a:defRPr>
            </a:lvl1pPr>
          </a:lstStyle>
          <a:p>
            <a:pPr>
              <a:defRPr/>
            </a:pPr>
            <a:endParaRPr lang="en-US" dirty="0"/>
          </a:p>
        </p:txBody>
      </p:sp>
      <p:sp>
        <p:nvSpPr>
          <p:cNvPr id="41991" name="Rectangle 7"/>
          <p:cNvSpPr>
            <a:spLocks noGrp="1" noChangeArrowheads="1"/>
          </p:cNvSpPr>
          <p:nvPr>
            <p:ph type="sldNum" sz="quarter" idx="5"/>
          </p:nvPr>
        </p:nvSpPr>
        <p:spPr bwMode="auto">
          <a:xfrm>
            <a:off x="3970338" y="8831263"/>
            <a:ext cx="3038475" cy="463550"/>
          </a:xfrm>
          <a:prstGeom prst="rect">
            <a:avLst/>
          </a:prstGeom>
          <a:noFill/>
          <a:ln>
            <a:noFill/>
          </a:ln>
          <a:effectLst/>
        </p:spPr>
        <p:txBody>
          <a:bodyPr vert="horz" wrap="square" lIns="93177" tIns="46588" rIns="93177" bIns="46588" numCol="1" anchor="b" anchorCtr="0" compatLnSpc="1">
            <a:prstTxWarp prst="textNoShape">
              <a:avLst/>
            </a:prstTxWarp>
          </a:bodyPr>
          <a:lstStyle>
            <a:lvl1pPr algn="r" defTabSz="930275" eaLnBrk="1" hangingPunct="1">
              <a:defRPr sz="1200"/>
            </a:lvl1pPr>
          </a:lstStyle>
          <a:p>
            <a:pPr>
              <a:defRPr/>
            </a:pPr>
            <a:fld id="{F437B4F3-8F59-4639-B3A5-63F097B7835C}" type="slidenum">
              <a:rPr lang="en-US"/>
              <a:pPr>
                <a:defRPr/>
              </a:pPr>
              <a:t>‹#›</a:t>
            </a:fld>
            <a:endParaRPr lang="en-US" dirty="0"/>
          </a:p>
        </p:txBody>
      </p:sp>
    </p:spTree>
    <p:extLst>
      <p:ext uri="{BB962C8B-B14F-4D97-AF65-F5344CB8AC3E}">
        <p14:creationId xmlns:p14="http://schemas.microsoft.com/office/powerpoint/2010/main" val="316021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dirty="0">
              <a:latin typeface="Arial" charset="0"/>
            </a:endParaRPr>
          </a:p>
        </p:txBody>
      </p:sp>
      <p:sp>
        <p:nvSpPr>
          <p:cNvPr id="32772" name="Slide Number Placeholder 3"/>
          <p:cNvSpPr>
            <a:spLocks noGrp="1"/>
          </p:cNvSpPr>
          <p:nvPr>
            <p:ph type="sldNum" sz="quarter" idx="5"/>
          </p:nvPr>
        </p:nvSpPr>
        <p:spPr>
          <a:noFill/>
          <a:ln>
            <a:miter lim="800000"/>
            <a:headEnd/>
            <a:tailEnd/>
          </a:ln>
        </p:spPr>
        <p:txBody>
          <a:bodyPr/>
          <a:lstStyle/>
          <a:p>
            <a:fld id="{29EAC131-4FBF-447F-B910-188C5AAF3C65}" type="slidenum">
              <a:rPr lang="en-US" smtClean="0"/>
              <a:pPr/>
              <a:t>1</a:t>
            </a:fld>
            <a:endParaRPr lang="en-US" dirty="0"/>
          </a:p>
        </p:txBody>
      </p:sp>
    </p:spTree>
    <p:extLst>
      <p:ext uri="{BB962C8B-B14F-4D97-AF65-F5344CB8AC3E}">
        <p14:creationId xmlns:p14="http://schemas.microsoft.com/office/powerpoint/2010/main" val="344094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19789CD1-B614-4EDA-9FA8-8E61D6561073}" type="slidenum">
              <a:rPr lang="en-US" smtClean="0"/>
              <a:pPr/>
              <a:t>5</a:t>
            </a:fld>
            <a:endParaRPr lang="en-US" dirty="0"/>
          </a:p>
        </p:txBody>
      </p:sp>
      <p:sp>
        <p:nvSpPr>
          <p:cNvPr id="3686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9" tIns="46585" rIns="93169" bIns="46585" anchor="b"/>
          <a:lstStyle/>
          <a:p>
            <a:pPr algn="r" defTabSz="909638" eaLnBrk="1" hangingPunct="1"/>
            <a:fld id="{75504D31-9327-4B8A-9EB5-2B74C5278702}" type="slidenum">
              <a:rPr lang="en-US" sz="1200">
                <a:latin typeface="Calibri" pitchFamily="34" charset="0"/>
              </a:rPr>
              <a:pPr algn="r" defTabSz="909638" eaLnBrk="1" hangingPunct="1"/>
              <a:t>5</a:t>
            </a:fld>
            <a:endParaRPr lang="en-US" sz="1200" dirty="0">
              <a:latin typeface="Calibri" pitchFamily="34" charset="0"/>
            </a:endParaRPr>
          </a:p>
        </p:txBody>
      </p:sp>
      <p:sp>
        <p:nvSpPr>
          <p:cNvPr id="36868" name="Rectangle 2"/>
          <p:cNvSpPr>
            <a:spLocks noGrp="1" noRot="1" noChangeAspect="1" noChangeArrowheads="1" noTextEdit="1"/>
          </p:cNvSpPr>
          <p:nvPr>
            <p:ph type="sldImg"/>
          </p:nvPr>
        </p:nvSpPr>
        <p:spPr>
          <a:xfrm>
            <a:off x="1181100" y="696913"/>
            <a:ext cx="4648200" cy="3486150"/>
          </a:xfrm>
          <a:ln/>
        </p:spPr>
      </p:sp>
      <p:sp>
        <p:nvSpPr>
          <p:cNvPr id="36869" name="Rectangle 3"/>
          <p:cNvSpPr>
            <a:spLocks noGrp="1" noChangeArrowheads="1"/>
          </p:cNvSpPr>
          <p:nvPr>
            <p:ph type="body" idx="1"/>
          </p:nvPr>
        </p:nvSpPr>
        <p:spPr>
          <a:xfrm>
            <a:off x="701675" y="4416425"/>
            <a:ext cx="5607050" cy="4183063"/>
          </a:xfrm>
          <a:noFill/>
        </p:spPr>
        <p:txBody>
          <a:bodyPr lIns="93169" tIns="46585" rIns="93169" bIns="46585"/>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371358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4EAED7-D943-4B1B-B47C-EAA042CB924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3ACF85-5E27-49B4-8505-32DD946EE0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24F2B3-A687-42DF-A70A-0583F33E920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E45C62-4BB4-4BCC-AC11-DC43C1B999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DAA9C0-1271-48C1-8E96-85FE07351CB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538C44-4A3D-4478-A7C4-DF62B21E20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E6A06B-08B7-4C51-9EA3-2427836CB36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A61E25A-C0C6-4122-A48F-75B39AB25E5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0C06D5C-F805-4954-ABAB-811ACDB9BC9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36CF70-D149-4902-9E10-EADE1BFC9C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87ACDA8-9602-45AF-9FCD-A9C27B87FA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312CB30-4E5E-4FD9-A38E-A9B08C0393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457200"/>
            <a:ext cx="9144000" cy="2359025"/>
          </a:xfrm>
          <a:prstGeom prst="rect">
            <a:avLst/>
          </a:prstGeom>
          <a:noFill/>
          <a:ln w="9525">
            <a:noFill/>
            <a:miter lim="800000"/>
            <a:headEnd/>
            <a:tailEnd/>
          </a:ln>
        </p:spPr>
      </p:pic>
      <p:sp>
        <p:nvSpPr>
          <p:cNvPr id="2052" name="Rectangle 2"/>
          <p:cNvSpPr>
            <a:spLocks noGrp="1" noChangeArrowheads="1"/>
          </p:cNvSpPr>
          <p:nvPr>
            <p:ph type="ctrTitle"/>
          </p:nvPr>
        </p:nvSpPr>
        <p:spPr>
          <a:xfrm>
            <a:off x="571500" y="3429000"/>
            <a:ext cx="8001000" cy="1274763"/>
          </a:xfrm>
        </p:spPr>
        <p:txBody>
          <a:bodyPr/>
          <a:lstStyle/>
          <a:p>
            <a:pPr eaLnBrk="1" hangingPunct="1"/>
            <a:r>
              <a:rPr lang="en-US" dirty="0">
                <a:solidFill>
                  <a:srgbClr val="002060"/>
                </a:solidFill>
                <a:latin typeface="Tw Cen MT" pitchFamily="34" charset="0"/>
              </a:rPr>
              <a:t>Town of Mount Pleasant</a:t>
            </a:r>
          </a:p>
        </p:txBody>
      </p:sp>
      <p:sp>
        <p:nvSpPr>
          <p:cNvPr id="2053" name="Rectangle 3"/>
          <p:cNvSpPr>
            <a:spLocks noGrp="1" noChangeArrowheads="1"/>
          </p:cNvSpPr>
          <p:nvPr>
            <p:ph type="subTitle" idx="1"/>
          </p:nvPr>
        </p:nvSpPr>
        <p:spPr>
          <a:xfrm>
            <a:off x="1754188" y="5029200"/>
            <a:ext cx="5635625" cy="1066800"/>
          </a:xfrm>
        </p:spPr>
        <p:txBody>
          <a:bodyPr/>
          <a:lstStyle/>
          <a:p>
            <a:pPr eaLnBrk="1" hangingPunct="1"/>
            <a:r>
              <a:rPr lang="en-US" sz="2800" dirty="0">
                <a:solidFill>
                  <a:srgbClr val="002060"/>
                </a:solidFill>
              </a:rPr>
              <a:t>Budget Workshop FY 2022/2023</a:t>
            </a:r>
          </a:p>
          <a:p>
            <a:pPr eaLnBrk="1" hangingPunct="1"/>
            <a:r>
              <a:rPr lang="en-US" sz="1600" dirty="0">
                <a:solidFill>
                  <a:schemeClr val="tx2"/>
                </a:solidFill>
              </a:rPr>
              <a:t>March 26, 2022</a:t>
            </a:r>
          </a:p>
          <a:p>
            <a:pPr eaLnBrk="1" hangingPunct="1"/>
            <a:endParaRPr lang="en-US" sz="1600" dirty="0">
              <a:solidFill>
                <a:schemeClr val="tx2"/>
              </a:solidFill>
            </a:endParaRPr>
          </a:p>
          <a:p>
            <a:pPr eaLnBrk="1" hangingPunct="1"/>
            <a:endParaRPr lang="en-US" sz="1600" dirty="0">
              <a:solidFill>
                <a:schemeClr val="tx2"/>
              </a:solidFill>
            </a:endParaRPr>
          </a:p>
        </p:txBody>
      </p:sp>
      <p:sp>
        <p:nvSpPr>
          <p:cNvPr id="2054" name="Slide Number Placeholder 5"/>
          <p:cNvSpPr>
            <a:spLocks noGrp="1"/>
          </p:cNvSpPr>
          <p:nvPr>
            <p:ph type="sldNum" sz="quarter" idx="12"/>
          </p:nvPr>
        </p:nvSpPr>
        <p:spPr bwMode="auto">
          <a:noFill/>
          <a:ln>
            <a:miter lim="800000"/>
            <a:headEnd/>
            <a:tailEnd/>
          </a:ln>
        </p:spPr>
        <p:txBody>
          <a:bodyPr/>
          <a:lstStyle/>
          <a:p>
            <a:endParaRPr lang="en-US" dirty="0"/>
          </a:p>
        </p:txBody>
      </p:sp>
      <p:pic>
        <p:nvPicPr>
          <p:cNvPr id="7" name="Picture 6" descr="MP_Seal_Sm_color_print.png"/>
          <p:cNvPicPr>
            <a:picLocks noChangeAspect="1"/>
          </p:cNvPicPr>
          <p:nvPr/>
        </p:nvPicPr>
        <p:blipFill>
          <a:blip r:embed="rId4" cstate="print"/>
          <a:stretch>
            <a:fillRect/>
          </a:stretch>
        </p:blipFill>
        <p:spPr>
          <a:xfrm>
            <a:off x="762000" y="381000"/>
            <a:ext cx="1591059" cy="15910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F49D0-6DF7-4C29-8A0B-F668D35FD4A4}"/>
              </a:ext>
            </a:extLst>
          </p:cNvPr>
          <p:cNvSpPr>
            <a:spLocks noGrp="1"/>
          </p:cNvSpPr>
          <p:nvPr>
            <p:ph idx="1"/>
          </p:nvPr>
        </p:nvSpPr>
        <p:spPr>
          <a:xfrm>
            <a:off x="628650" y="1295400"/>
            <a:ext cx="7886700" cy="4881563"/>
          </a:xfrm>
        </p:spPr>
        <p:txBody>
          <a:bodyPr/>
          <a:lstStyle/>
          <a:p>
            <a:pPr marL="0" indent="0">
              <a:buNone/>
            </a:pPr>
            <a:r>
              <a:rPr lang="en-US" sz="1800" b="1" dirty="0">
                <a:latin typeface="Arial" panose="020B0604020202020204" pitchFamily="34" charset="0"/>
                <a:cs typeface="Arial" panose="020B0604020202020204" pitchFamily="34" charset="0"/>
              </a:rPr>
              <a:t>Logo and Branding Project:			 </a:t>
            </a:r>
          </a:p>
          <a:p>
            <a:pPr marL="0" indent="0">
              <a:buNone/>
            </a:pPr>
            <a:r>
              <a:rPr lang="en-US" sz="1800" b="1" dirty="0">
                <a:latin typeface="Arial" panose="020B0604020202020204" pitchFamily="34" charset="0"/>
                <a:cs typeface="Arial" panose="020B0604020202020204" pitchFamily="34" charset="0"/>
              </a:rPr>
              <a:t>   Estimated Project Cost $25,000 – $52,000	Fund Balance</a:t>
            </a:r>
          </a:p>
          <a:p>
            <a:pPr marL="0" indent="0">
              <a:buNone/>
            </a:pPr>
            <a:r>
              <a:rPr lang="en-US" sz="1800" i="1" dirty="0">
                <a:latin typeface="Arial" panose="020B0604020202020204" pitchFamily="34" charset="0"/>
                <a:cs typeface="Arial" panose="020B0604020202020204" pitchFamily="34" charset="0"/>
              </a:rPr>
              <a:t>Bids submitted will be tabulated and presented at a future Board meeting.</a:t>
            </a:r>
          </a:p>
          <a:p>
            <a:pPr lvl="1"/>
            <a:r>
              <a:rPr lang="en-US" sz="1800" i="1" dirty="0" err="1">
                <a:latin typeface="Arial" panose="020B0604020202020204" pitchFamily="34" charset="0"/>
                <a:cs typeface="Arial" panose="020B0604020202020204" pitchFamily="34" charset="0"/>
              </a:rPr>
              <a:t>Izzell</a:t>
            </a:r>
            <a:r>
              <a:rPr lang="en-US" sz="1800" i="1" dirty="0">
                <a:latin typeface="Arial" panose="020B0604020202020204" pitchFamily="34" charset="0"/>
                <a:cs typeface="Arial" panose="020B0604020202020204" pitchFamily="34" charset="0"/>
              </a:rPr>
              <a:t> Design, Belmont, NC</a:t>
            </a:r>
          </a:p>
          <a:p>
            <a:pPr lvl="1"/>
            <a:r>
              <a:rPr lang="en-US" sz="1800" i="1" dirty="0">
                <a:latin typeface="Arial" panose="020B0604020202020204" pitchFamily="34" charset="0"/>
                <a:cs typeface="Arial" panose="020B0604020202020204" pitchFamily="34" charset="0"/>
              </a:rPr>
              <a:t>Cicada Studios, Mount Pleasant, NC</a:t>
            </a:r>
          </a:p>
          <a:p>
            <a:pPr lvl="1"/>
            <a:r>
              <a:rPr lang="en-US" sz="1800" i="1" dirty="0">
                <a:latin typeface="Arial" panose="020B0604020202020204" pitchFamily="34" charset="0"/>
                <a:cs typeface="Arial" panose="020B0604020202020204" pitchFamily="34" charset="0"/>
              </a:rPr>
              <a:t>Granite Sky Creative Group, Mooresville, NC</a:t>
            </a:r>
          </a:p>
          <a:p>
            <a:pPr marL="0" indent="0">
              <a:buNone/>
            </a:pPr>
            <a:endParaRPr lang="en-US" sz="1800" i="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Comprehensive Plan Update	$20,000		Fund Balance</a:t>
            </a:r>
          </a:p>
          <a:p>
            <a:pPr marL="457200" lvl="1" indent="0">
              <a:buNone/>
            </a:pPr>
            <a:r>
              <a:rPr lang="en-US" sz="1800" i="1" dirty="0">
                <a:latin typeface="Arial" panose="020B0604020202020204" pitchFamily="34" charset="0"/>
                <a:cs typeface="Arial" panose="020B0604020202020204" pitchFamily="34" charset="0"/>
              </a:rPr>
              <a:t>5-year update</a:t>
            </a:r>
          </a:p>
          <a:p>
            <a:pPr marL="0" indent="0">
              <a:buNone/>
            </a:pPr>
            <a:endParaRPr lang="en-US" sz="1800" dirty="0">
              <a:latin typeface="Arial" panose="020B0604020202020204" pitchFamily="34" charset="0"/>
              <a:cs typeface="Arial" panose="020B0604020202020204" pitchFamily="34" charset="0"/>
            </a:endParaRPr>
          </a:p>
          <a:p>
            <a:endParaRPr lang="en-US" sz="1700" b="1" dirty="0">
              <a:solidFill>
                <a:srgbClr val="FF0000"/>
              </a:solidFill>
            </a:endParaRPr>
          </a:p>
          <a:p>
            <a:endParaRPr lang="en-US" sz="1700" b="1" dirty="0">
              <a:solidFill>
                <a:srgbClr val="FF0000"/>
              </a:solidFill>
            </a:endParaRPr>
          </a:p>
        </p:txBody>
      </p:sp>
      <p:sp>
        <p:nvSpPr>
          <p:cNvPr id="4" name="Slide Number Placeholder 3">
            <a:extLst>
              <a:ext uri="{FF2B5EF4-FFF2-40B4-BE49-F238E27FC236}">
                <a16:creationId xmlns:a16="http://schemas.microsoft.com/office/drawing/2014/main" id="{DCE686C8-82CD-49EC-8418-1292E538C05A}"/>
              </a:ext>
            </a:extLst>
          </p:cNvPr>
          <p:cNvSpPr>
            <a:spLocks noGrp="1"/>
          </p:cNvSpPr>
          <p:nvPr>
            <p:ph type="sldNum" sz="quarter" idx="12"/>
          </p:nvPr>
        </p:nvSpPr>
        <p:spPr/>
        <p:txBody>
          <a:bodyPr/>
          <a:lstStyle/>
          <a:p>
            <a:pPr>
              <a:defRPr/>
            </a:pPr>
            <a:fld id="{D2E45C62-4BB4-4BCC-AC11-DC43C1B99953}" type="slidenum">
              <a:rPr lang="en-US" smtClean="0"/>
              <a:pPr>
                <a:defRPr/>
              </a:pPr>
              <a:t>10</a:t>
            </a:fld>
            <a:endParaRPr lang="en-US" dirty="0"/>
          </a:p>
        </p:txBody>
      </p:sp>
      <p:sp>
        <p:nvSpPr>
          <p:cNvPr id="7" name="TextBox 6">
            <a:extLst>
              <a:ext uri="{FF2B5EF4-FFF2-40B4-BE49-F238E27FC236}">
                <a16:creationId xmlns:a16="http://schemas.microsoft.com/office/drawing/2014/main" id="{C11E2AE6-9A2E-4BB9-BF5F-957C4F4FDC62}"/>
              </a:ext>
            </a:extLst>
          </p:cNvPr>
          <p:cNvSpPr txBox="1"/>
          <p:nvPr/>
        </p:nvSpPr>
        <p:spPr>
          <a:xfrm>
            <a:off x="1143000" y="311705"/>
            <a:ext cx="6705600" cy="769441"/>
          </a:xfrm>
          <a:prstGeom prst="rect">
            <a:avLst/>
          </a:prstGeom>
          <a:noFill/>
        </p:spPr>
        <p:txBody>
          <a:bodyPr wrap="square">
            <a:spAutoFit/>
          </a:bodyPr>
          <a:lstStyle/>
          <a:p>
            <a:pPr algn="ctr"/>
            <a:r>
              <a:rPr lang="en-US" sz="4400" b="1" dirty="0">
                <a:latin typeface="Arial" charset="0"/>
              </a:rPr>
              <a:t>General Fund </a:t>
            </a:r>
            <a:endParaRPr lang="en-US" sz="4400" b="1" dirty="0"/>
          </a:p>
        </p:txBody>
      </p:sp>
    </p:spTree>
    <p:extLst>
      <p:ext uri="{BB962C8B-B14F-4D97-AF65-F5344CB8AC3E}">
        <p14:creationId xmlns:p14="http://schemas.microsoft.com/office/powerpoint/2010/main" val="182381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5"/>
            <a:ext cx="7886700" cy="930275"/>
          </a:xfrm>
        </p:spPr>
        <p:txBody>
          <a:bodyPr/>
          <a:lstStyle/>
          <a:p>
            <a:pPr algn="ctr"/>
            <a:r>
              <a:rPr lang="en-US" b="1" dirty="0">
                <a:latin typeface="Arial" panose="020B0604020202020204" pitchFamily="34" charset="0"/>
                <a:cs typeface="Arial" panose="020B0604020202020204" pitchFamily="34" charset="0"/>
              </a:rPr>
              <a:t>Water/Sewer</a:t>
            </a:r>
          </a:p>
        </p:txBody>
      </p:sp>
      <p:sp>
        <p:nvSpPr>
          <p:cNvPr id="3" name="Content Placeholder 2"/>
          <p:cNvSpPr>
            <a:spLocks noGrp="1"/>
          </p:cNvSpPr>
          <p:nvPr>
            <p:ph idx="1"/>
          </p:nvPr>
        </p:nvSpPr>
        <p:spPr>
          <a:xfrm>
            <a:off x="419100" y="1040176"/>
            <a:ext cx="8305800" cy="5681299"/>
          </a:xfrm>
        </p:spPr>
        <p:txBody>
          <a:bodyPr/>
          <a:lstStyle/>
          <a:p>
            <a:pPr eaLnBrk="1" hangingPunct="1"/>
            <a:r>
              <a:rPr lang="en-US" sz="2000" b="1" dirty="0">
                <a:latin typeface="Arial" panose="020B0604020202020204" pitchFamily="34" charset="0"/>
                <a:cs typeface="Arial" panose="020B0604020202020204" pitchFamily="34" charset="0"/>
              </a:rPr>
              <a:t>Truck with crane for Public Works </a:t>
            </a:r>
            <a:r>
              <a:rPr lang="en-US" sz="2000" dirty="0">
                <a:latin typeface="Arial" panose="020B0604020202020204" pitchFamily="34" charset="0"/>
                <a:cs typeface="Arial" panose="020B0604020202020204" pitchFamily="34" charset="0"/>
              </a:rPr>
              <a:t>$100,000 loan split between General and Water/Sewer (estimated annual payment $13,000 for 10 years with option for early payoff)</a:t>
            </a:r>
          </a:p>
          <a:p>
            <a:pPr>
              <a:lnSpc>
                <a:spcPct val="100000"/>
              </a:lnSpc>
            </a:pPr>
            <a:r>
              <a:rPr lang="en-US" sz="2000" b="1" dirty="0">
                <a:latin typeface="Arial" panose="020B0604020202020204" pitchFamily="34" charset="0"/>
                <a:cs typeface="Arial" panose="020B0604020202020204" pitchFamily="34" charset="0"/>
              </a:rPr>
              <a:t>Capital Reserve-Manhole Repair(USDA Payment Reserve- name change will be on 4/11 Agenda) </a:t>
            </a:r>
          </a:p>
          <a:p>
            <a:pPr lvl="1">
              <a:lnSpc>
                <a:spcPct val="100000"/>
              </a:lnSpc>
            </a:pPr>
            <a:r>
              <a:rPr lang="en-US" sz="2000" b="1" dirty="0">
                <a:latin typeface="Arial" panose="020B0604020202020204" pitchFamily="34" charset="0"/>
                <a:cs typeface="Arial" panose="020B0604020202020204" pitchFamily="34" charset="0"/>
              </a:rPr>
              <a:t>Proposed $1.25 increase </a:t>
            </a:r>
            <a:r>
              <a:rPr lang="en-US" sz="2000" dirty="0">
                <a:latin typeface="Arial" panose="020B0604020202020204" pitchFamily="34" charset="0"/>
                <a:cs typeface="Arial" panose="020B0604020202020204" pitchFamily="34" charset="0"/>
              </a:rPr>
              <a:t>to all water customers and Fieldstone flat rate sewer customers for FY22/23 = </a:t>
            </a:r>
            <a:r>
              <a:rPr lang="en-US" sz="2000" b="1" dirty="0">
                <a:latin typeface="Arial" panose="020B0604020202020204" pitchFamily="34" charset="0"/>
                <a:cs typeface="Arial" panose="020B0604020202020204" pitchFamily="34" charset="0"/>
              </a:rPr>
              <a:t>$18,000 </a:t>
            </a:r>
            <a:r>
              <a:rPr lang="en-US" sz="2000" dirty="0">
                <a:latin typeface="Arial" panose="020B0604020202020204" pitchFamily="34" charset="0"/>
                <a:cs typeface="Arial" panose="020B0604020202020204" pitchFamily="34" charset="0"/>
              </a:rPr>
              <a:t>additional revenue</a:t>
            </a:r>
          </a:p>
          <a:p>
            <a:pPr lvl="1">
              <a:lnSpc>
                <a:spcPct val="100000"/>
              </a:lnSpc>
            </a:pPr>
            <a:r>
              <a:rPr lang="en-US" sz="2000" b="1" dirty="0">
                <a:latin typeface="Arial" panose="020B0604020202020204" pitchFamily="34" charset="0"/>
                <a:cs typeface="Arial" panose="020B0604020202020204" pitchFamily="34" charset="0"/>
              </a:rPr>
              <a:t>$32,500: </a:t>
            </a:r>
            <a:r>
              <a:rPr lang="en-US" sz="2000" dirty="0">
                <a:latin typeface="Arial" panose="020B0604020202020204" pitchFamily="34" charset="0"/>
                <a:cs typeface="Arial" panose="020B0604020202020204" pitchFamily="34" charset="0"/>
              </a:rPr>
              <a:t>12% sewer increase for manhole repair started in FY19/20</a:t>
            </a:r>
          </a:p>
          <a:p>
            <a:pPr lvl="1">
              <a:lnSpc>
                <a:spcPct val="100000"/>
              </a:lnSpc>
            </a:pPr>
            <a:r>
              <a:rPr lang="en-US" sz="2000" b="1" dirty="0">
                <a:latin typeface="Arial" panose="020B0604020202020204" pitchFamily="34" charset="0"/>
                <a:cs typeface="Arial" panose="020B0604020202020204" pitchFamily="34" charset="0"/>
              </a:rPr>
              <a:t>$33,000: </a:t>
            </a:r>
            <a:r>
              <a:rPr lang="en-US" sz="2000" dirty="0">
                <a:latin typeface="Arial" panose="020B0604020202020204" pitchFamily="34" charset="0"/>
                <a:cs typeface="Arial" panose="020B0604020202020204" pitchFamily="34" charset="0"/>
              </a:rPr>
              <a:t>continued $1.25 increase and tiered rates from current FY</a:t>
            </a:r>
          </a:p>
          <a:p>
            <a:pPr lvl="1">
              <a:lnSpc>
                <a:spcPct val="100000"/>
              </a:lnSpc>
            </a:pPr>
            <a:r>
              <a:rPr lang="en-US" b="1" dirty="0">
                <a:latin typeface="Arial" panose="020B0604020202020204" pitchFamily="34" charset="0"/>
                <a:cs typeface="Arial" panose="020B0604020202020204" pitchFamily="34" charset="0"/>
              </a:rPr>
              <a:t>Total of $87,500 </a:t>
            </a:r>
            <a:r>
              <a:rPr lang="en-US" sz="2000" dirty="0">
                <a:latin typeface="Arial" panose="020B0604020202020204" pitchFamily="34" charset="0"/>
                <a:cs typeface="Arial" panose="020B0604020202020204" pitchFamily="34" charset="0"/>
              </a:rPr>
              <a:t>to be transferred into USDA Payment Reserve at the end of FY 22/23</a:t>
            </a:r>
          </a:p>
          <a:p>
            <a:pPr lvl="1">
              <a:lnSpc>
                <a:spcPct val="100000"/>
              </a:lnSpc>
            </a:pPr>
            <a:endParaRPr lang="en-US" sz="1800" dirty="0">
              <a:latin typeface="Arial" panose="020B0604020202020204" pitchFamily="34" charset="0"/>
              <a:cs typeface="Arial" panose="020B0604020202020204" pitchFamily="34" charset="0"/>
            </a:endParaRPr>
          </a:p>
          <a:p>
            <a:pPr>
              <a:lnSpc>
                <a:spcPct val="100000"/>
              </a:lnSpc>
            </a:pPr>
            <a:endParaRPr lang="en-US" sz="2000" b="1" dirty="0">
              <a:latin typeface="Arial" panose="020B0604020202020204" pitchFamily="34" charset="0"/>
              <a:cs typeface="Arial" panose="020B0604020202020204" pitchFamily="34" charset="0"/>
            </a:endParaRPr>
          </a:p>
          <a:p>
            <a:endParaRPr lang="en-US" sz="1700" dirty="0"/>
          </a:p>
        </p:txBody>
      </p:sp>
      <p:sp>
        <p:nvSpPr>
          <p:cNvPr id="4" name="Slide Number Placeholder 3"/>
          <p:cNvSpPr>
            <a:spLocks noGrp="1"/>
          </p:cNvSpPr>
          <p:nvPr>
            <p:ph type="sldNum" sz="quarter" idx="12"/>
          </p:nvPr>
        </p:nvSpPr>
        <p:spPr/>
        <p:txBody>
          <a:bodyPr/>
          <a:lstStyle/>
          <a:p>
            <a:pPr>
              <a:defRPr/>
            </a:pPr>
            <a:fld id="{D2E45C62-4BB4-4BCC-AC11-DC43C1B99953}" type="slidenum">
              <a:rPr lang="en-US" smtClean="0"/>
              <a:pPr>
                <a:defRPr/>
              </a:pPr>
              <a:t>11</a:t>
            </a:fld>
            <a:endParaRPr lang="en-US" dirty="0"/>
          </a:p>
        </p:txBody>
      </p:sp>
    </p:spTree>
    <p:extLst>
      <p:ext uri="{BB962C8B-B14F-4D97-AF65-F5344CB8AC3E}">
        <p14:creationId xmlns:p14="http://schemas.microsoft.com/office/powerpoint/2010/main" val="204738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011FD-DDAB-4D49-B2FF-F15D37DADE87}"/>
              </a:ext>
            </a:extLst>
          </p:cNvPr>
          <p:cNvSpPr>
            <a:spLocks noGrp="1"/>
          </p:cNvSpPr>
          <p:nvPr>
            <p:ph type="sldNum" sz="quarter" idx="12"/>
          </p:nvPr>
        </p:nvSpPr>
        <p:spPr/>
        <p:txBody>
          <a:bodyPr/>
          <a:lstStyle/>
          <a:p>
            <a:pPr>
              <a:defRPr/>
            </a:pPr>
            <a:fld id="{D2E45C62-4BB4-4BCC-AC11-DC43C1B99953}" type="slidenum">
              <a:rPr lang="en-US" smtClean="0"/>
              <a:pPr>
                <a:defRPr/>
              </a:pPr>
              <a:t>12</a:t>
            </a:fld>
            <a:endParaRPr lang="en-US" dirty="0"/>
          </a:p>
        </p:txBody>
      </p:sp>
      <p:sp>
        <p:nvSpPr>
          <p:cNvPr id="6" name="TextBox 5">
            <a:extLst>
              <a:ext uri="{FF2B5EF4-FFF2-40B4-BE49-F238E27FC236}">
                <a16:creationId xmlns:a16="http://schemas.microsoft.com/office/drawing/2014/main" id="{0A2AA34D-DFE7-41A2-A2C8-0161707BB78B}"/>
              </a:ext>
            </a:extLst>
          </p:cNvPr>
          <p:cNvSpPr txBox="1"/>
          <p:nvPr/>
        </p:nvSpPr>
        <p:spPr>
          <a:xfrm>
            <a:off x="685800" y="533400"/>
            <a:ext cx="8001000" cy="5078313"/>
          </a:xfrm>
          <a:prstGeom prst="rect">
            <a:avLst/>
          </a:prstGeom>
          <a:noFill/>
        </p:spPr>
        <p:txBody>
          <a:bodyPr wrap="square">
            <a:spAutoFit/>
          </a:bodyPr>
          <a:lstStyle/>
          <a:p>
            <a:pPr>
              <a:lnSpc>
                <a:spcPct val="100000"/>
              </a:lnSpc>
            </a:pPr>
            <a:r>
              <a:rPr lang="en-US" sz="1800" b="1" dirty="0">
                <a:latin typeface="Arial" panose="020B0604020202020204" pitchFamily="34" charset="0"/>
                <a:cs typeface="Arial" panose="020B0604020202020204" pitchFamily="34" charset="0"/>
              </a:rPr>
              <a:t>System Development Fee Study:  $20,000 – Fund Balance:  </a:t>
            </a:r>
            <a:r>
              <a:rPr lang="en-US" sz="1800" dirty="0">
                <a:latin typeface="Arial" panose="020B0604020202020204" pitchFamily="34" charset="0"/>
                <a:cs typeface="Arial" panose="020B0604020202020204" pitchFamily="34" charset="0"/>
              </a:rPr>
              <a:t>In 2017, the NC General Assembly passed NCGS 162A (Article 8) to establish guidelines for how local government water utilities may calculate and charge System Development Fees.  SDF’s are up-front fees charged to new developments connecting to the water and sewer system for the first time.</a:t>
            </a:r>
          </a:p>
          <a:p>
            <a:pPr>
              <a:lnSpc>
                <a:spcPct val="100000"/>
              </a:lnSpc>
            </a:pPr>
            <a:endParaRPr lang="en-US" b="1" dirty="0">
              <a:solidFill>
                <a:srgbClr val="FF0000"/>
              </a:solidFill>
              <a:latin typeface="Arial" panose="020B0604020202020204" pitchFamily="34" charset="0"/>
              <a:cs typeface="Arial" panose="020B0604020202020204" pitchFamily="34" charset="0"/>
            </a:endParaRPr>
          </a:p>
          <a:p>
            <a:pPr>
              <a:lnSpc>
                <a:spcPct val="100000"/>
              </a:lnSpc>
            </a:pPr>
            <a:endParaRPr lang="en-US" b="1" dirty="0">
              <a:solidFill>
                <a:srgbClr val="FF0000"/>
              </a:solidFill>
              <a:latin typeface="Arial" panose="020B0604020202020204" pitchFamily="34" charset="0"/>
              <a:cs typeface="Arial" panose="020B0604020202020204" pitchFamily="34" charset="0"/>
            </a:endParaRPr>
          </a:p>
          <a:p>
            <a:pPr>
              <a:lnSpc>
                <a:spcPct val="100000"/>
              </a:lnSpc>
            </a:pPr>
            <a:r>
              <a:rPr lang="en-US" b="1" dirty="0">
                <a:latin typeface="Arial" panose="020B0604020202020204" pitchFamily="34" charset="0"/>
                <a:cs typeface="Arial" panose="020B0604020202020204" pitchFamily="34" charset="0"/>
              </a:rPr>
              <a:t>Asset Inventory and Assessment (AIA):</a:t>
            </a:r>
          </a:p>
          <a:p>
            <a:pPr>
              <a:lnSpc>
                <a:spcPct val="100000"/>
              </a:lnSpc>
            </a:pPr>
            <a:r>
              <a:rPr lang="en-US" dirty="0">
                <a:latin typeface="Arial" panose="020B0604020202020204" pitchFamily="34" charset="0"/>
                <a:cs typeface="Arial" panose="020B0604020202020204" pitchFamily="34" charset="0"/>
              </a:rPr>
              <a:t>LKC Engineering has suggested the Town apply for a grant through NCDEQ for an Asset Inventory Assessment project grant.  The project would map the Town’s water and sewer system and analyze the current condition of the Town’s water and sewer system.  The project would produce digital maps of the Town’s entire water and sewer system for future use.  It will also identify a capital improvement plan list for future water and sewer projects in priority order.  The Town’s match for the grant could be in-kind services provided by the Public Works staff.  </a:t>
            </a:r>
          </a:p>
          <a:p>
            <a:pPr>
              <a:lnSpc>
                <a:spcPct val="100000"/>
              </a:lnSpc>
            </a:pPr>
            <a:endParaRPr lang="en-US" sz="1800" b="1" dirty="0">
              <a:solidFill>
                <a:srgbClr val="FF0000"/>
              </a:solidFill>
              <a:latin typeface="Arial" panose="020B0604020202020204" pitchFamily="34" charset="0"/>
              <a:cs typeface="Arial" panose="020B0604020202020204" pitchFamily="34" charset="0"/>
            </a:endParaRPr>
          </a:p>
          <a:p>
            <a:pPr>
              <a:lnSpc>
                <a:spcPct val="100000"/>
              </a:lnSpc>
            </a:pPr>
            <a:endParaRPr lang="en-US"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64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FB5E15-0888-4215-9CF3-0E2F7403F604}"/>
              </a:ext>
            </a:extLst>
          </p:cNvPr>
          <p:cNvSpPr>
            <a:spLocks noGrp="1"/>
          </p:cNvSpPr>
          <p:nvPr>
            <p:ph type="sldNum" sz="quarter" idx="12"/>
          </p:nvPr>
        </p:nvSpPr>
        <p:spPr/>
        <p:txBody>
          <a:bodyPr/>
          <a:lstStyle/>
          <a:p>
            <a:pPr>
              <a:defRPr/>
            </a:pPr>
            <a:fld id="{D2E45C62-4BB4-4BCC-AC11-DC43C1B99953}" type="slidenum">
              <a:rPr lang="en-US" smtClean="0"/>
              <a:pPr>
                <a:defRPr/>
              </a:pPr>
              <a:t>13</a:t>
            </a:fld>
            <a:endParaRPr lang="en-US" dirty="0"/>
          </a:p>
        </p:txBody>
      </p:sp>
      <p:graphicFrame>
        <p:nvGraphicFramePr>
          <p:cNvPr id="6" name="Chart 5">
            <a:extLst>
              <a:ext uri="{FF2B5EF4-FFF2-40B4-BE49-F238E27FC236}">
                <a16:creationId xmlns:a16="http://schemas.microsoft.com/office/drawing/2014/main" id="{9C603A13-0FF3-4C6A-B209-86A6610F1C8C}"/>
              </a:ext>
            </a:extLst>
          </p:cNvPr>
          <p:cNvGraphicFramePr>
            <a:graphicFrameLocks/>
          </p:cNvGraphicFramePr>
          <p:nvPr>
            <p:extLst>
              <p:ext uri="{D42A27DB-BD31-4B8C-83A1-F6EECF244321}">
                <p14:modId xmlns:p14="http://schemas.microsoft.com/office/powerpoint/2010/main" val="1211144550"/>
              </p:ext>
            </p:extLst>
          </p:nvPr>
        </p:nvGraphicFramePr>
        <p:xfrm>
          <a:off x="0" y="838200"/>
          <a:ext cx="96012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01223FB-84F2-4DA7-94D4-BB64D7DBF23F}"/>
              </a:ext>
            </a:extLst>
          </p:cNvPr>
          <p:cNvSpPr txBox="1"/>
          <p:nvPr/>
        </p:nvSpPr>
        <p:spPr>
          <a:xfrm>
            <a:off x="114300" y="176480"/>
            <a:ext cx="8915400" cy="1323439"/>
          </a:xfrm>
          <a:prstGeom prst="rect">
            <a:avLst/>
          </a:prstGeom>
          <a:noFill/>
        </p:spPr>
        <p:txBody>
          <a:bodyPr wrap="square" rtlCol="0">
            <a:spAutoFit/>
          </a:bodyPr>
          <a:lstStyle/>
          <a:p>
            <a:pPr algn="ctr"/>
            <a:r>
              <a:rPr lang="en-US" sz="3900" dirty="0">
                <a:latin typeface="Arial Black" panose="020B0A04020102020204" pitchFamily="34" charset="0"/>
              </a:rPr>
              <a:t>Water &amp; Sewer Expenditures </a:t>
            </a:r>
          </a:p>
          <a:p>
            <a:pPr algn="ctr"/>
            <a:r>
              <a:rPr lang="en-US" sz="3900" dirty="0">
                <a:latin typeface="Arial Black" panose="020B0A04020102020204" pitchFamily="34" charset="0"/>
              </a:rPr>
              <a:t>By Department</a:t>
            </a:r>
          </a:p>
        </p:txBody>
      </p:sp>
    </p:spTree>
    <p:extLst>
      <p:ext uri="{BB962C8B-B14F-4D97-AF65-F5344CB8AC3E}">
        <p14:creationId xmlns:p14="http://schemas.microsoft.com/office/powerpoint/2010/main" val="166988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bwMode="auto">
          <a:noFill/>
          <a:ln>
            <a:miter lim="800000"/>
            <a:headEnd/>
            <a:tailEnd/>
          </a:ln>
        </p:spPr>
        <p:txBody>
          <a:bodyPr/>
          <a:lstStyle/>
          <a:p>
            <a:fld id="{6C7AB32A-26C7-4FB5-8038-B7CB8B35C5A3}" type="slidenum">
              <a:rPr lang="en-US" smtClean="0"/>
              <a:pPr/>
              <a:t>14</a:t>
            </a:fld>
            <a:endParaRPr lang="en-US" dirty="0"/>
          </a:p>
        </p:txBody>
      </p:sp>
      <p:sp>
        <p:nvSpPr>
          <p:cNvPr id="3" name="TextBox 2"/>
          <p:cNvSpPr txBox="1"/>
          <p:nvPr/>
        </p:nvSpPr>
        <p:spPr>
          <a:xfrm>
            <a:off x="220626" y="211855"/>
            <a:ext cx="8686800" cy="1200329"/>
          </a:xfrm>
          <a:prstGeom prst="rect">
            <a:avLst/>
          </a:prstGeom>
          <a:noFill/>
        </p:spPr>
        <p:txBody>
          <a:bodyPr wrap="square">
            <a:spAutoFit/>
          </a:bodyPr>
          <a:lstStyle/>
          <a:p>
            <a:pPr algn="ctr">
              <a:defRPr/>
            </a:pPr>
            <a:r>
              <a:rPr lang="en-US" sz="3600" b="1" dirty="0">
                <a:latin typeface="Arial" panose="020B0604020202020204" pitchFamily="34" charset="0"/>
                <a:cs typeface="Arial" panose="020B0604020202020204" pitchFamily="34" charset="0"/>
              </a:rPr>
              <a:t>Fund Balance and </a:t>
            </a:r>
          </a:p>
          <a:p>
            <a:pPr algn="ctr">
              <a:defRPr/>
            </a:pPr>
            <a:r>
              <a:rPr lang="en-US" sz="3600" b="1" dirty="0">
                <a:latin typeface="Arial" panose="020B0604020202020204" pitchFamily="34" charset="0"/>
                <a:cs typeface="Arial" panose="020B0604020202020204" pitchFamily="34" charset="0"/>
              </a:rPr>
              <a:t>Bank Loan Requests</a:t>
            </a:r>
          </a:p>
        </p:txBody>
      </p:sp>
      <p:graphicFrame>
        <p:nvGraphicFramePr>
          <p:cNvPr id="6" name="Table 5"/>
          <p:cNvGraphicFramePr>
            <a:graphicFrameLocks noGrp="1"/>
          </p:cNvGraphicFramePr>
          <p:nvPr>
            <p:extLst>
              <p:ext uri="{D42A27DB-BD31-4B8C-83A1-F6EECF244321}">
                <p14:modId xmlns:p14="http://schemas.microsoft.com/office/powerpoint/2010/main" val="2780291625"/>
              </p:ext>
            </p:extLst>
          </p:nvPr>
        </p:nvGraphicFramePr>
        <p:xfrm>
          <a:off x="411126" y="1707509"/>
          <a:ext cx="8305800" cy="4605087"/>
        </p:xfrm>
        <a:graphic>
          <a:graphicData uri="http://schemas.openxmlformats.org/drawingml/2006/table">
            <a:tbl>
              <a:tblPr bandRow="1">
                <a:tableStyleId>{073A0DAA-6AF3-43AB-8588-CEC1D06C72B9}</a:tableStyleId>
              </a:tblPr>
              <a:tblGrid>
                <a:gridCol w="2027274">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gridCol w="1630326">
                  <a:extLst>
                    <a:ext uri="{9D8B030D-6E8A-4147-A177-3AD203B41FA5}">
                      <a16:colId xmlns:a16="http://schemas.microsoft.com/office/drawing/2014/main" val="20003"/>
                    </a:ext>
                  </a:extLst>
                </a:gridCol>
              </a:tblGrid>
              <a:tr h="646054">
                <a:tc>
                  <a:txBody>
                    <a:bodyPr/>
                    <a:lstStyle/>
                    <a:p>
                      <a:r>
                        <a:rPr lang="en-US" sz="1600" b="1" u="sng" dirty="0">
                          <a:solidFill>
                            <a:schemeClr val="tx1"/>
                          </a:solidFill>
                        </a:rPr>
                        <a:t>GENERAL FUND</a:t>
                      </a:r>
                    </a:p>
                  </a:txBody>
                  <a:tcPr/>
                </a:tc>
                <a:tc>
                  <a:txBody>
                    <a:bodyPr/>
                    <a:lstStyle/>
                    <a:p>
                      <a:pPr algn="ctr"/>
                      <a:r>
                        <a:rPr lang="en-US" sz="1600" b="1" dirty="0">
                          <a:solidFill>
                            <a:schemeClr val="tx1"/>
                          </a:solidFill>
                        </a:rPr>
                        <a:t>Estimated Cost</a:t>
                      </a:r>
                    </a:p>
                  </a:txBody>
                  <a:tcPr/>
                </a:tc>
                <a:tc>
                  <a:txBody>
                    <a:bodyPr/>
                    <a:lstStyle/>
                    <a:p>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000"/>
                  </a:ext>
                </a:extLst>
              </a:tr>
              <a:tr h="413702">
                <a:tc>
                  <a:txBody>
                    <a:bodyPr/>
                    <a:lstStyle/>
                    <a:p>
                      <a:r>
                        <a:rPr lang="en-US" sz="1600" dirty="0">
                          <a:solidFill>
                            <a:schemeClr val="tx1"/>
                          </a:solidFill>
                        </a:rPr>
                        <a:t>Streets</a:t>
                      </a:r>
                    </a:p>
                  </a:txBody>
                  <a:tcPr/>
                </a:tc>
                <a:tc>
                  <a:txBody>
                    <a:bodyPr/>
                    <a:lstStyle/>
                    <a:p>
                      <a:pPr algn="r"/>
                      <a:r>
                        <a:rPr lang="en-US" sz="1600" dirty="0">
                          <a:solidFill>
                            <a:schemeClr val="tx1"/>
                          </a:solidFill>
                        </a:rPr>
                        <a:t>$100,000</a:t>
                      </a:r>
                    </a:p>
                  </a:txBody>
                  <a:tcPr/>
                </a:tc>
                <a:tc>
                  <a:txBody>
                    <a:bodyPr/>
                    <a:lstStyle/>
                    <a:p>
                      <a:r>
                        <a:rPr lang="en-US" sz="1600" dirty="0">
                          <a:solidFill>
                            <a:schemeClr val="tx1"/>
                          </a:solidFill>
                        </a:rPr>
                        <a:t>Skid Steer Bobcat 770</a:t>
                      </a:r>
                    </a:p>
                  </a:txBody>
                  <a:tcPr/>
                </a:tc>
                <a:tc>
                  <a:txBody>
                    <a:bodyPr/>
                    <a:lstStyle/>
                    <a:p>
                      <a:r>
                        <a:rPr lang="en-US" sz="1600" dirty="0">
                          <a:solidFill>
                            <a:schemeClr val="tx1"/>
                          </a:solidFill>
                        </a:rPr>
                        <a:t>Fund Balance</a:t>
                      </a:r>
                    </a:p>
                  </a:txBody>
                  <a:tcPr/>
                </a:tc>
                <a:extLst>
                  <a:ext uri="{0D108BD9-81ED-4DB2-BD59-A6C34878D82A}">
                    <a16:rowId xmlns:a16="http://schemas.microsoft.com/office/drawing/2014/main" val="2081740888"/>
                  </a:ext>
                </a:extLst>
              </a:tr>
              <a:tr h="918077">
                <a:tc>
                  <a:txBody>
                    <a:bodyPr/>
                    <a:lstStyle/>
                    <a:p>
                      <a:r>
                        <a:rPr lang="en-US" sz="1600" dirty="0">
                          <a:solidFill>
                            <a:schemeClr val="tx1"/>
                          </a:solidFill>
                        </a:rPr>
                        <a:t>Public Works</a:t>
                      </a:r>
                    </a:p>
                  </a:txBody>
                  <a:tcPr/>
                </a:tc>
                <a:tc>
                  <a:txBody>
                    <a:bodyPr/>
                    <a:lstStyle/>
                    <a:p>
                      <a:pPr algn="r"/>
                      <a:r>
                        <a:rPr lang="en-US" sz="1600" dirty="0">
                          <a:solidFill>
                            <a:schemeClr val="tx1"/>
                          </a:solidFill>
                        </a:rPr>
                        <a:t>$50,000</a:t>
                      </a:r>
                    </a:p>
                  </a:txBody>
                  <a:tcPr/>
                </a:tc>
                <a:tc>
                  <a:txBody>
                    <a:bodyPr/>
                    <a:lstStyle/>
                    <a:p>
                      <a:r>
                        <a:rPr lang="en-US" sz="1600" dirty="0">
                          <a:solidFill>
                            <a:schemeClr val="tx1"/>
                          </a:solidFill>
                        </a:rPr>
                        <a:t>New Service Truck with Crane &amp; equip (split between General and Water/Sewer)</a:t>
                      </a:r>
                    </a:p>
                  </a:txBody>
                  <a:tcPr/>
                </a:tc>
                <a:tc>
                  <a:txBody>
                    <a:bodyPr/>
                    <a:lstStyle/>
                    <a:p>
                      <a:r>
                        <a:rPr lang="en-US" sz="1600" dirty="0">
                          <a:solidFill>
                            <a:schemeClr val="tx1"/>
                          </a:solidFill>
                        </a:rPr>
                        <a:t>Loan</a:t>
                      </a:r>
                    </a:p>
                  </a:txBody>
                  <a:tcPr/>
                </a:tc>
                <a:extLst>
                  <a:ext uri="{0D108BD9-81ED-4DB2-BD59-A6C34878D82A}">
                    <a16:rowId xmlns:a16="http://schemas.microsoft.com/office/drawing/2014/main" val="10001"/>
                  </a:ext>
                </a:extLst>
              </a:tr>
              <a:tr h="646054">
                <a:tc>
                  <a:txBody>
                    <a:bodyPr/>
                    <a:lstStyle/>
                    <a:p>
                      <a:r>
                        <a:rPr lang="en-US" sz="1600" dirty="0">
                          <a:solidFill>
                            <a:schemeClr val="tx1"/>
                          </a:solidFill>
                        </a:rPr>
                        <a:t>Planning</a:t>
                      </a:r>
                    </a:p>
                  </a:txBody>
                  <a:tcPr/>
                </a:tc>
                <a:tc>
                  <a:txBody>
                    <a:bodyPr/>
                    <a:lstStyle/>
                    <a:p>
                      <a:pPr algn="r"/>
                      <a:r>
                        <a:rPr lang="en-US" sz="1600" dirty="0">
                          <a:solidFill>
                            <a:schemeClr val="tx1"/>
                          </a:solidFill>
                        </a:rPr>
                        <a:t>$20,000</a:t>
                      </a:r>
                    </a:p>
                  </a:txBody>
                  <a:tcPr/>
                </a:tc>
                <a:tc>
                  <a:txBody>
                    <a:bodyPr/>
                    <a:lstStyle/>
                    <a:p>
                      <a:r>
                        <a:rPr lang="en-US" sz="1600" i="0" dirty="0">
                          <a:solidFill>
                            <a:schemeClr val="tx1"/>
                          </a:solidFill>
                        </a:rPr>
                        <a:t>Comprehensive Plan Update (5 year)</a:t>
                      </a:r>
                    </a:p>
                  </a:txBody>
                  <a:tcPr/>
                </a:tc>
                <a:tc>
                  <a:txBody>
                    <a:bodyPr/>
                    <a:lstStyle/>
                    <a:p>
                      <a:r>
                        <a:rPr lang="en-US" sz="1600" dirty="0">
                          <a:solidFill>
                            <a:schemeClr val="tx1"/>
                          </a:solidFill>
                        </a:rPr>
                        <a:t>Fund Balance</a:t>
                      </a:r>
                    </a:p>
                  </a:txBody>
                  <a:tcPr/>
                </a:tc>
                <a:extLst>
                  <a:ext uri="{0D108BD9-81ED-4DB2-BD59-A6C34878D82A}">
                    <a16:rowId xmlns:a16="http://schemas.microsoft.com/office/drawing/2014/main" val="10002"/>
                  </a:ext>
                </a:extLst>
              </a:tr>
              <a:tr h="413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tx1"/>
                          </a:solidFill>
                        </a:rPr>
                        <a:t>WATER/SEWER FUND</a:t>
                      </a:r>
                      <a:endParaRPr lang="en-US" sz="1600" dirty="0">
                        <a:solidFill>
                          <a:schemeClr val="tx1"/>
                        </a:solidFill>
                      </a:endParaRPr>
                    </a:p>
                  </a:txBody>
                  <a:tcPr/>
                </a:tc>
                <a:tc>
                  <a:txBody>
                    <a:bodyPr/>
                    <a:lstStyle/>
                    <a:p>
                      <a:pPr algn="ctr"/>
                      <a:r>
                        <a:rPr lang="en-US" sz="1600" b="1" dirty="0">
                          <a:solidFill>
                            <a:schemeClr val="tx1"/>
                          </a:solidFill>
                        </a:rPr>
                        <a:t>Estimated</a:t>
                      </a:r>
                    </a:p>
                    <a:p>
                      <a:pPr algn="ctr"/>
                      <a:r>
                        <a:rPr lang="en-US" sz="1600" b="1" dirty="0">
                          <a:solidFill>
                            <a:schemeClr val="tx1"/>
                          </a:solidFill>
                        </a:rPr>
                        <a:t>Cost</a:t>
                      </a:r>
                    </a:p>
                  </a:txBody>
                  <a:tcPr/>
                </a:tc>
                <a:tc>
                  <a:txBody>
                    <a:bodyPr/>
                    <a:lstStyle/>
                    <a:p>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003"/>
                  </a:ext>
                </a:extLst>
              </a:tr>
              <a:tr h="626970">
                <a:tc>
                  <a:txBody>
                    <a:bodyPr/>
                    <a:lstStyle/>
                    <a:p>
                      <a:r>
                        <a:rPr lang="en-US" sz="1600" dirty="0">
                          <a:solidFill>
                            <a:schemeClr val="tx1"/>
                          </a:solidFill>
                        </a:rPr>
                        <a:t>Public Works</a:t>
                      </a:r>
                    </a:p>
                  </a:txBody>
                  <a:tcPr/>
                </a:tc>
                <a:tc>
                  <a:txBody>
                    <a:bodyPr/>
                    <a:lstStyle/>
                    <a:p>
                      <a:pPr algn="r"/>
                      <a:r>
                        <a:rPr lang="en-US" sz="1600" dirty="0">
                          <a:solidFill>
                            <a:schemeClr val="tx1"/>
                          </a:solidFill>
                        </a:rPr>
                        <a:t>$ 50,000</a:t>
                      </a:r>
                    </a:p>
                  </a:txBody>
                  <a:tcPr/>
                </a:tc>
                <a:tc>
                  <a:txBody>
                    <a:bodyPr/>
                    <a:lstStyle/>
                    <a:p>
                      <a:r>
                        <a:rPr lang="en-US" sz="1600" dirty="0">
                          <a:solidFill>
                            <a:schemeClr val="tx1"/>
                          </a:solidFill>
                        </a:rPr>
                        <a:t>New Service Truck with Crane</a:t>
                      </a:r>
                      <a:r>
                        <a:rPr lang="en-US" sz="1600" baseline="0" dirty="0">
                          <a:solidFill>
                            <a:schemeClr val="tx1"/>
                          </a:solidFill>
                        </a:rPr>
                        <a:t> &amp; equip</a:t>
                      </a:r>
                    </a:p>
                    <a:p>
                      <a:r>
                        <a:rPr lang="en-US" sz="1600" baseline="0" dirty="0">
                          <a:solidFill>
                            <a:schemeClr val="tx1"/>
                          </a:solidFill>
                        </a:rPr>
                        <a:t>(split between General and Water/Sewer)</a:t>
                      </a:r>
                      <a:endParaRPr lang="en-US" sz="1600" dirty="0">
                        <a:solidFill>
                          <a:schemeClr val="tx1"/>
                        </a:solidFill>
                      </a:endParaRPr>
                    </a:p>
                  </a:txBody>
                  <a:tcPr/>
                </a:tc>
                <a:tc>
                  <a:txBody>
                    <a:bodyPr/>
                    <a:lstStyle/>
                    <a:p>
                      <a:r>
                        <a:rPr lang="en-US" sz="1600" dirty="0">
                          <a:solidFill>
                            <a:schemeClr val="tx1"/>
                          </a:solidFill>
                        </a:rPr>
                        <a:t>Loan</a:t>
                      </a:r>
                    </a:p>
                  </a:txBody>
                  <a:tcPr/>
                </a:tc>
                <a:extLst>
                  <a:ext uri="{0D108BD9-81ED-4DB2-BD59-A6C34878D82A}">
                    <a16:rowId xmlns:a16="http://schemas.microsoft.com/office/drawing/2014/main" val="10004"/>
                  </a:ext>
                </a:extLst>
              </a:tr>
              <a:tr h="413702">
                <a:tc>
                  <a:txBody>
                    <a:bodyPr/>
                    <a:lstStyle/>
                    <a:p>
                      <a:pPr algn="l"/>
                      <a:r>
                        <a:rPr lang="en-US" sz="1600" b="0" dirty="0"/>
                        <a:t>System Development Fees</a:t>
                      </a:r>
                    </a:p>
                  </a:txBody>
                  <a:tcPr/>
                </a:tc>
                <a:tc>
                  <a:txBody>
                    <a:bodyPr/>
                    <a:lstStyle/>
                    <a:p>
                      <a:pPr algn="r"/>
                      <a:r>
                        <a:rPr lang="en-US" sz="1600" b="0" dirty="0"/>
                        <a:t>$20,000</a:t>
                      </a:r>
                    </a:p>
                  </a:txBody>
                  <a:tcPr/>
                </a:tc>
                <a:tc>
                  <a:txBody>
                    <a:bodyPr/>
                    <a:lstStyle/>
                    <a:p>
                      <a:r>
                        <a:rPr lang="en-US" sz="1600" b="0" dirty="0"/>
                        <a:t>Charge for connecting to the water/sewer system for the first time</a:t>
                      </a:r>
                    </a:p>
                  </a:txBody>
                  <a:tcPr/>
                </a:tc>
                <a:tc>
                  <a:txBody>
                    <a:bodyPr/>
                    <a:lstStyle/>
                    <a:p>
                      <a:pPr algn="l"/>
                      <a:r>
                        <a:rPr lang="en-US" sz="1600" b="0" dirty="0"/>
                        <a:t>Fund Balance</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411126" y="1338177"/>
            <a:ext cx="7315200" cy="369332"/>
          </a:xfrm>
          <a:prstGeom prst="rect">
            <a:avLst/>
          </a:prstGeom>
          <a:noFill/>
        </p:spPr>
        <p:txBody>
          <a:bodyPr wrap="square" rtlCol="0">
            <a:spAutoFit/>
          </a:bodyPr>
          <a:lstStyle/>
          <a:p>
            <a:r>
              <a:rPr lang="en-US" dirty="0"/>
              <a:t>Town Staff requests the following:</a:t>
            </a:r>
          </a:p>
        </p:txBody>
      </p:sp>
      <p:sp>
        <p:nvSpPr>
          <p:cNvPr id="8" name="TextBox 7">
            <a:extLst>
              <a:ext uri="{FF2B5EF4-FFF2-40B4-BE49-F238E27FC236}">
                <a16:creationId xmlns:a16="http://schemas.microsoft.com/office/drawing/2014/main" id="{937A8876-887F-490E-89A2-D0491B8DCBCA}"/>
              </a:ext>
            </a:extLst>
          </p:cNvPr>
          <p:cNvSpPr txBox="1"/>
          <p:nvPr/>
        </p:nvSpPr>
        <p:spPr>
          <a:xfrm>
            <a:off x="400051" y="6356350"/>
            <a:ext cx="4572000" cy="369332"/>
          </a:xfrm>
          <a:prstGeom prst="rect">
            <a:avLst/>
          </a:prstGeom>
          <a:noFill/>
        </p:spPr>
        <p:txBody>
          <a:bodyPr wrap="square">
            <a:spAutoFit/>
          </a:bodyPr>
          <a:lstStyle/>
          <a:p>
            <a:r>
              <a:rPr lang="en-US" b="1" dirty="0"/>
              <a:t>TOTAL:                    $240,000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6F6EF64-4655-44BD-A68B-C29EFE6967B1}"/>
              </a:ext>
            </a:extLst>
          </p:cNvPr>
          <p:cNvSpPr txBox="1"/>
          <p:nvPr/>
        </p:nvSpPr>
        <p:spPr>
          <a:xfrm>
            <a:off x="538066" y="1967266"/>
            <a:ext cx="2362200"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3100" b="1" kern="1200" dirty="0">
                <a:solidFill>
                  <a:srgbClr val="FFFFFF"/>
                </a:solidFill>
                <a:latin typeface="+mj-lt"/>
                <a:ea typeface="+mj-ea"/>
                <a:cs typeface="+mj-cs"/>
              </a:rPr>
              <a:t>General Fund Undesignated Fund Balance</a:t>
            </a:r>
          </a:p>
        </p:txBody>
      </p:sp>
      <p:sp>
        <p:nvSpPr>
          <p:cNvPr id="2" name="Slide Number Placeholder 1"/>
          <p:cNvSpPr>
            <a:spLocks noGrp="1"/>
          </p:cNvSpPr>
          <p:nvPr>
            <p:ph type="sldNum" sz="quarter" idx="12"/>
          </p:nvPr>
        </p:nvSpPr>
        <p:spPr>
          <a:xfrm>
            <a:off x="8275638" y="6356350"/>
            <a:ext cx="385761" cy="365125"/>
          </a:xfrm>
        </p:spPr>
        <p:txBody>
          <a:bodyPr vert="horz" lIns="91440" tIns="45720" rIns="91440" bIns="45720" rtlCol="0" anchor="ctr">
            <a:normAutofit/>
          </a:bodyPr>
          <a:lstStyle/>
          <a:p>
            <a:pPr eaLnBrk="1" hangingPunct="1">
              <a:spcAft>
                <a:spcPts val="600"/>
              </a:spcAft>
              <a:defRPr/>
            </a:pPr>
            <a:fld id="{D0C06D5C-F805-4954-ABAB-811ACDB9BC9D}" type="slidenum">
              <a:rPr lang="en-US">
                <a:solidFill>
                  <a:schemeClr val="tx1">
                    <a:alpha val="80000"/>
                  </a:schemeClr>
                </a:solidFill>
                <a:latin typeface="+mn-lt"/>
              </a:rPr>
              <a:pPr eaLnBrk="1" hangingPunct="1">
                <a:spcAft>
                  <a:spcPts val="600"/>
                </a:spcAft>
                <a:defRPr/>
              </a:pPr>
              <a:t>15</a:t>
            </a:fld>
            <a:endParaRPr lang="en-US" dirty="0">
              <a:solidFill>
                <a:schemeClr val="tx1">
                  <a:alpha val="80000"/>
                </a:schemeClr>
              </a:solidFill>
              <a:latin typeface="+mn-lt"/>
            </a:endParaRPr>
          </a:p>
        </p:txBody>
      </p:sp>
      <p:graphicFrame>
        <p:nvGraphicFramePr>
          <p:cNvPr id="7" name="Table 6">
            <a:extLst>
              <a:ext uri="{FF2B5EF4-FFF2-40B4-BE49-F238E27FC236}">
                <a16:creationId xmlns:a16="http://schemas.microsoft.com/office/drawing/2014/main" id="{4C7DA3B5-B55D-4B2F-8D59-B52CC57B2940}"/>
              </a:ext>
            </a:extLst>
          </p:cNvPr>
          <p:cNvGraphicFramePr>
            <a:graphicFrameLocks noGrp="1"/>
          </p:cNvGraphicFramePr>
          <p:nvPr>
            <p:extLst>
              <p:ext uri="{D42A27DB-BD31-4B8C-83A1-F6EECF244321}">
                <p14:modId xmlns:p14="http://schemas.microsoft.com/office/powerpoint/2010/main" val="2979596567"/>
              </p:ext>
            </p:extLst>
          </p:nvPr>
        </p:nvGraphicFramePr>
        <p:xfrm>
          <a:off x="3214437" y="1574020"/>
          <a:ext cx="5702300" cy="3333752"/>
        </p:xfrm>
        <a:graphic>
          <a:graphicData uri="http://schemas.openxmlformats.org/drawingml/2006/table">
            <a:tbl>
              <a:tblPr>
                <a:tableStyleId>{5C22544A-7EE6-4342-B048-85BDC9FD1C3A}</a:tableStyleId>
              </a:tblPr>
              <a:tblGrid>
                <a:gridCol w="2933700">
                  <a:extLst>
                    <a:ext uri="{9D8B030D-6E8A-4147-A177-3AD203B41FA5}">
                      <a16:colId xmlns:a16="http://schemas.microsoft.com/office/drawing/2014/main" val="898201848"/>
                    </a:ext>
                  </a:extLst>
                </a:gridCol>
                <a:gridCol w="633663">
                  <a:extLst>
                    <a:ext uri="{9D8B030D-6E8A-4147-A177-3AD203B41FA5}">
                      <a16:colId xmlns:a16="http://schemas.microsoft.com/office/drawing/2014/main" val="1291648293"/>
                    </a:ext>
                  </a:extLst>
                </a:gridCol>
                <a:gridCol w="1295400">
                  <a:extLst>
                    <a:ext uri="{9D8B030D-6E8A-4147-A177-3AD203B41FA5}">
                      <a16:colId xmlns:a16="http://schemas.microsoft.com/office/drawing/2014/main" val="282521250"/>
                    </a:ext>
                  </a:extLst>
                </a:gridCol>
                <a:gridCol w="839537">
                  <a:extLst>
                    <a:ext uri="{9D8B030D-6E8A-4147-A177-3AD203B41FA5}">
                      <a16:colId xmlns:a16="http://schemas.microsoft.com/office/drawing/2014/main" val="3382054918"/>
                    </a:ext>
                  </a:extLst>
                </a:gridCol>
              </a:tblGrid>
              <a:tr h="319274">
                <a:tc>
                  <a:txBody>
                    <a:bodyPr/>
                    <a:lstStyle/>
                    <a:p>
                      <a:pPr algn="l" fontAlgn="b"/>
                      <a:r>
                        <a:rPr lang="en-US" sz="1400" b="1" u="none" strike="noStrike" dirty="0">
                          <a:effectLst/>
                          <a:latin typeface="Arial" panose="020B0604020202020204" pitchFamily="34" charset="0"/>
                          <a:cs typeface="Arial" panose="020B0604020202020204" pitchFamily="34" charset="0"/>
                        </a:rPr>
                        <a:t>As of 2/28/22</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97348867"/>
                  </a:ext>
                </a:extLst>
              </a:tr>
              <a:tr h="319274">
                <a:tc>
                  <a:txBody>
                    <a:bodyPr/>
                    <a:lstStyle/>
                    <a:p>
                      <a:pPr algn="l" fontAlgn="b"/>
                      <a:r>
                        <a:rPr lang="en-US" sz="1400" u="none" strike="noStrike" dirty="0">
                          <a:effectLst/>
                          <a:latin typeface="Arial" panose="020B0604020202020204" pitchFamily="34" charset="0"/>
                          <a:cs typeface="Arial" panose="020B0604020202020204" pitchFamily="34" charset="0"/>
                        </a:rPr>
                        <a:t>General Fund </a:t>
                      </a:r>
                      <a:r>
                        <a:rPr lang="en-US" sz="1400" u="none" strike="noStrike" dirty="0" err="1">
                          <a:effectLst/>
                          <a:latin typeface="Arial" panose="020B0604020202020204" pitchFamily="34" charset="0"/>
                          <a:cs typeface="Arial" panose="020B0604020202020204" pitchFamily="34" charset="0"/>
                        </a:rPr>
                        <a:t>Fund</a:t>
                      </a:r>
                      <a:r>
                        <a:rPr lang="en-US" sz="1400" u="none" strike="noStrike" dirty="0">
                          <a:effectLst/>
                          <a:latin typeface="Arial" panose="020B0604020202020204" pitchFamily="34" charset="0"/>
                          <a:cs typeface="Arial" panose="020B0604020202020204" pitchFamily="34" charset="0"/>
                        </a:rPr>
                        <a:t> Balance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solidFill>
                            <a:schemeClr val="tx1"/>
                          </a:solidFill>
                          <a:effectLst/>
                          <a:latin typeface="Arial" panose="020B0604020202020204" pitchFamily="34" charset="0"/>
                          <a:cs typeface="Arial" panose="020B0604020202020204" pitchFamily="34" charset="0"/>
                        </a:rPr>
                        <a:t>$1,542,141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86192760"/>
                  </a:ext>
                </a:extLst>
              </a:tr>
              <a:tr h="319274">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84423535"/>
                  </a:ext>
                </a:extLst>
              </a:tr>
              <a:tr h="319274">
                <a:tc>
                  <a:txBody>
                    <a:bodyPr/>
                    <a:lstStyle/>
                    <a:p>
                      <a:pPr algn="l" fontAlgn="b"/>
                      <a:r>
                        <a:rPr lang="en-US" sz="1400" u="none" strike="noStrike" dirty="0">
                          <a:effectLst/>
                          <a:latin typeface="Arial" panose="020B0604020202020204" pitchFamily="34" charset="0"/>
                          <a:cs typeface="Arial" panose="020B0604020202020204" pitchFamily="34" charset="0"/>
                        </a:rPr>
                        <a:t>Skid Steer Bobcat 770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solidFill>
                            <a:schemeClr val="tx1"/>
                          </a:solidFill>
                          <a:effectLst/>
                          <a:latin typeface="Arial" panose="020B0604020202020204" pitchFamily="34" charset="0"/>
                          <a:cs typeface="Arial" panose="020B0604020202020204" pitchFamily="34" charset="0"/>
                        </a:rPr>
                        <a:t>($100,000)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870215040"/>
                  </a:ext>
                </a:extLst>
              </a:tr>
              <a:tr h="319274">
                <a:tc>
                  <a:txBody>
                    <a:bodyPr/>
                    <a:lstStyle/>
                    <a:p>
                      <a:r>
                        <a:rPr lang="en-US" sz="1400" dirty="0">
                          <a:solidFill>
                            <a:schemeClr val="tx1"/>
                          </a:solidFill>
                        </a:rPr>
                        <a:t>Comprehensive Plan Update</a:t>
                      </a: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dirty="0">
                          <a:solidFill>
                            <a:schemeClr val="tx1"/>
                          </a:solidFill>
                          <a:effectLst/>
                          <a:latin typeface="Arial" panose="020B0604020202020204" pitchFamily="34" charset="0"/>
                          <a:cs typeface="Arial" panose="020B0604020202020204" pitchFamily="34" charset="0"/>
                        </a:rPr>
                        <a:t>($20,000)</a:t>
                      </a:r>
                      <a:endParaRPr lang="en-US"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355743729"/>
                  </a:ext>
                </a:extLst>
              </a:tr>
              <a:tr h="319274">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endParaRPr lang="en-US"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83297950"/>
                  </a:ext>
                </a:extLst>
              </a:tr>
              <a:tr h="1418108">
                <a:tc>
                  <a:txBody>
                    <a:bodyPr/>
                    <a:lstStyle/>
                    <a:p>
                      <a:pPr algn="r" fontAlgn="b"/>
                      <a:r>
                        <a:rPr lang="en-US" sz="1800" b="1" u="none" strike="noStrike" dirty="0">
                          <a:effectLst/>
                          <a:latin typeface="Arial" panose="020B0604020202020204" pitchFamily="34" charset="0"/>
                          <a:cs typeface="Arial" panose="020B0604020202020204" pitchFamily="34" charset="0"/>
                        </a:rPr>
                        <a:t>Remaining Fund Balance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b="1" u="none" strike="noStrike" dirty="0">
                          <a:solidFill>
                            <a:schemeClr val="tx1"/>
                          </a:solidFill>
                          <a:effectLst/>
                          <a:latin typeface="Arial" panose="020B0604020202020204" pitchFamily="34" charset="0"/>
                          <a:cs typeface="Arial" panose="020B0604020202020204" pitchFamily="34" charset="0"/>
                        </a:rPr>
                        <a:t>$1,422,141 </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100" u="none" strike="noStrike" dirty="0">
                          <a:effectLst/>
                          <a:latin typeface="Arial" panose="020B0604020202020204" pitchFamily="34" charset="0"/>
                          <a:cs typeface="Arial" panose="020B0604020202020204" pitchFamily="34" charset="0"/>
                        </a:rPr>
                        <a:t>not including 42% required Fund Balance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16410691"/>
                  </a:ext>
                </a:extLst>
              </a:tr>
            </a:tbl>
          </a:graphicData>
        </a:graphic>
      </p:graphicFrame>
    </p:spTree>
    <p:extLst>
      <p:ext uri="{BB962C8B-B14F-4D97-AF65-F5344CB8AC3E}">
        <p14:creationId xmlns:p14="http://schemas.microsoft.com/office/powerpoint/2010/main" val="417710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6F6EF64-4655-44BD-A68B-C29EFE6967B1}"/>
              </a:ext>
            </a:extLst>
          </p:cNvPr>
          <p:cNvSpPr txBox="1"/>
          <p:nvPr/>
        </p:nvSpPr>
        <p:spPr>
          <a:xfrm>
            <a:off x="609601" y="1967266"/>
            <a:ext cx="2362200"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3100" b="1" kern="1200" dirty="0">
                <a:solidFill>
                  <a:srgbClr val="FFFFFF"/>
                </a:solidFill>
                <a:latin typeface="+mj-lt"/>
                <a:ea typeface="+mj-ea"/>
                <a:cs typeface="+mj-cs"/>
              </a:rPr>
              <a:t>Water/Sewer</a:t>
            </a:r>
          </a:p>
          <a:p>
            <a:pPr algn="ctr" eaLnBrk="1" hangingPunct="1">
              <a:lnSpc>
                <a:spcPct val="90000"/>
              </a:lnSpc>
              <a:spcAft>
                <a:spcPts val="600"/>
              </a:spcAft>
            </a:pPr>
            <a:r>
              <a:rPr lang="en-US" sz="3100" b="1" kern="1200" dirty="0">
                <a:solidFill>
                  <a:srgbClr val="FFFFFF"/>
                </a:solidFill>
                <a:latin typeface="+mj-lt"/>
                <a:ea typeface="+mj-ea"/>
                <a:cs typeface="+mj-cs"/>
              </a:rPr>
              <a:t>Undesignated Fund Balance</a:t>
            </a:r>
          </a:p>
        </p:txBody>
      </p:sp>
      <p:sp>
        <p:nvSpPr>
          <p:cNvPr id="2" name="Slide Number Placeholder 1"/>
          <p:cNvSpPr>
            <a:spLocks noGrp="1"/>
          </p:cNvSpPr>
          <p:nvPr>
            <p:ph type="sldNum" sz="quarter" idx="12"/>
          </p:nvPr>
        </p:nvSpPr>
        <p:spPr>
          <a:xfrm>
            <a:off x="8275638" y="6356350"/>
            <a:ext cx="385761" cy="365125"/>
          </a:xfrm>
        </p:spPr>
        <p:txBody>
          <a:bodyPr vert="horz" lIns="91440" tIns="45720" rIns="91440" bIns="45720" rtlCol="0" anchor="ctr">
            <a:normAutofit/>
          </a:bodyPr>
          <a:lstStyle/>
          <a:p>
            <a:pPr eaLnBrk="1" hangingPunct="1">
              <a:spcAft>
                <a:spcPts val="600"/>
              </a:spcAft>
              <a:defRPr/>
            </a:pPr>
            <a:fld id="{D0C06D5C-F805-4954-ABAB-811ACDB9BC9D}" type="slidenum">
              <a:rPr lang="en-US">
                <a:solidFill>
                  <a:schemeClr val="tx1">
                    <a:alpha val="80000"/>
                  </a:schemeClr>
                </a:solidFill>
                <a:latin typeface="+mn-lt"/>
              </a:rPr>
              <a:pPr eaLnBrk="1" hangingPunct="1">
                <a:spcAft>
                  <a:spcPts val="600"/>
                </a:spcAft>
                <a:defRPr/>
              </a:pPr>
              <a:t>16</a:t>
            </a:fld>
            <a:endParaRPr lang="en-US" dirty="0">
              <a:solidFill>
                <a:schemeClr val="tx1">
                  <a:alpha val="80000"/>
                </a:schemeClr>
              </a:solidFill>
              <a:latin typeface="+mn-lt"/>
            </a:endParaRPr>
          </a:p>
        </p:txBody>
      </p:sp>
      <p:graphicFrame>
        <p:nvGraphicFramePr>
          <p:cNvPr id="5" name="Table 4">
            <a:extLst>
              <a:ext uri="{FF2B5EF4-FFF2-40B4-BE49-F238E27FC236}">
                <a16:creationId xmlns:a16="http://schemas.microsoft.com/office/drawing/2014/main" id="{4574FD5E-BCC3-4A26-9674-FBC68F32A7BD}"/>
              </a:ext>
            </a:extLst>
          </p:cNvPr>
          <p:cNvGraphicFramePr>
            <a:graphicFrameLocks noGrp="1"/>
          </p:cNvGraphicFramePr>
          <p:nvPr>
            <p:extLst>
              <p:ext uri="{D42A27DB-BD31-4B8C-83A1-F6EECF244321}">
                <p14:modId xmlns:p14="http://schemas.microsoft.com/office/powerpoint/2010/main" val="4085651151"/>
              </p:ext>
            </p:extLst>
          </p:nvPr>
        </p:nvGraphicFramePr>
        <p:xfrm>
          <a:off x="3162394" y="1356798"/>
          <a:ext cx="5676806" cy="3748608"/>
        </p:xfrm>
        <a:graphic>
          <a:graphicData uri="http://schemas.openxmlformats.org/drawingml/2006/table">
            <a:tbl>
              <a:tblPr>
                <a:tableStyleId>{5C22544A-7EE6-4342-B048-85BDC9FD1C3A}</a:tableStyleId>
              </a:tblPr>
              <a:tblGrid>
                <a:gridCol w="3054449">
                  <a:extLst>
                    <a:ext uri="{9D8B030D-6E8A-4147-A177-3AD203B41FA5}">
                      <a16:colId xmlns:a16="http://schemas.microsoft.com/office/drawing/2014/main" val="1935102350"/>
                    </a:ext>
                  </a:extLst>
                </a:gridCol>
                <a:gridCol w="945957">
                  <a:extLst>
                    <a:ext uri="{9D8B030D-6E8A-4147-A177-3AD203B41FA5}">
                      <a16:colId xmlns:a16="http://schemas.microsoft.com/office/drawing/2014/main" val="561180783"/>
                    </a:ext>
                  </a:extLst>
                </a:gridCol>
                <a:gridCol w="1676400">
                  <a:extLst>
                    <a:ext uri="{9D8B030D-6E8A-4147-A177-3AD203B41FA5}">
                      <a16:colId xmlns:a16="http://schemas.microsoft.com/office/drawing/2014/main" val="3383007657"/>
                    </a:ext>
                  </a:extLst>
                </a:gridCol>
              </a:tblGrid>
              <a:tr h="312384">
                <a:tc>
                  <a:txBody>
                    <a:bodyPr/>
                    <a:lstStyle/>
                    <a:p>
                      <a:pPr algn="l" fontAlgn="b"/>
                      <a:r>
                        <a:rPr lang="en-US" sz="1600" b="1" u="none" strike="noStrike" dirty="0">
                          <a:effectLst/>
                        </a:rPr>
                        <a:t>As of 2/28/22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0519166"/>
                  </a:ext>
                </a:extLst>
              </a:tr>
              <a:tr h="312384">
                <a:tc>
                  <a:txBody>
                    <a:bodyPr/>
                    <a:lstStyle/>
                    <a:p>
                      <a:pPr algn="l" fontAlgn="b"/>
                      <a:r>
                        <a:rPr lang="en-US" sz="1600" u="none" strike="noStrike">
                          <a:effectLst/>
                        </a:rPr>
                        <a:t>Water/Sewer Fund Balance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$819,596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4906845"/>
                  </a:ext>
                </a:extLst>
              </a:tr>
              <a:tr h="312384">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3411041"/>
                  </a:ext>
                </a:extLst>
              </a:tr>
              <a:tr h="312384">
                <a:tc gridSpan="2">
                  <a:txBody>
                    <a:bodyPr/>
                    <a:lstStyle/>
                    <a:p>
                      <a:pPr algn="l" fontAlgn="b"/>
                      <a:r>
                        <a:rPr lang="en-US" sz="1600" u="none" strike="noStrike" dirty="0">
                          <a:effectLst/>
                        </a:rPr>
                        <a:t>FEMA Dam Repair (Upfront cost)</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600" u="none" strike="noStrike" dirty="0">
                          <a:effectLst/>
                        </a:rPr>
                        <a:t>($335,389)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771948"/>
                  </a:ext>
                </a:extLst>
              </a:tr>
              <a:tr h="312384">
                <a:tc gridSpan="2">
                  <a:txBody>
                    <a:bodyPr/>
                    <a:lstStyle/>
                    <a:p>
                      <a:pPr algn="l" fontAlgn="b"/>
                      <a:r>
                        <a:rPr lang="en-US" sz="1600" u="none" strike="noStrike">
                          <a:effectLst/>
                        </a:rPr>
                        <a:t>Construction Cost + Engineering Fees</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6808258"/>
                  </a:ext>
                </a:extLst>
              </a:tr>
              <a:tr h="312384">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4235560147"/>
                  </a:ext>
                </a:extLst>
              </a:tr>
              <a:tr h="312384">
                <a:tc>
                  <a:txBody>
                    <a:bodyPr/>
                    <a:lstStyle/>
                    <a:p>
                      <a:pPr algn="l" fontAlgn="b"/>
                      <a:r>
                        <a:rPr lang="en-US" sz="1600" b="0" i="0" u="none" strike="noStrike" dirty="0">
                          <a:solidFill>
                            <a:srgbClr val="000000"/>
                          </a:solidFill>
                          <a:effectLst/>
                          <a:latin typeface="Calibri" panose="020F0502020204030204" pitchFamily="34" charset="0"/>
                        </a:rPr>
                        <a:t>System Development Fees</a:t>
                      </a: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($20,000)</a:t>
                      </a:r>
                    </a:p>
                  </a:txBody>
                  <a:tcPr marL="9525" marR="9525" marT="9525" marB="0" anchor="b"/>
                </a:tc>
                <a:extLst>
                  <a:ext uri="{0D108BD9-81ED-4DB2-BD59-A6C34878D82A}">
                    <a16:rowId xmlns:a16="http://schemas.microsoft.com/office/drawing/2014/main" val="3442763871"/>
                  </a:ext>
                </a:extLst>
              </a:tr>
              <a:tr h="312384">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545743"/>
                  </a:ext>
                </a:extLst>
              </a:tr>
              <a:tr h="312384">
                <a:tc>
                  <a:txBody>
                    <a:bodyPr/>
                    <a:lstStyle/>
                    <a:p>
                      <a:pPr algn="l" fontAlgn="b"/>
                      <a:r>
                        <a:rPr lang="en-US" sz="1600" b="0" i="0" u="none" strike="noStrike" dirty="0">
                          <a:solidFill>
                            <a:srgbClr val="000000"/>
                          </a:solidFill>
                          <a:effectLst/>
                          <a:latin typeface="Calibri" panose="020F0502020204030204" pitchFamily="34" charset="0"/>
                        </a:rPr>
                        <a:t>ARP Funds (supplanting salaries)</a:t>
                      </a: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sng" strike="noStrike" dirty="0">
                          <a:solidFill>
                            <a:srgbClr val="000000"/>
                          </a:solidFill>
                          <a:effectLst/>
                          <a:latin typeface="Calibri" panose="020F0502020204030204" pitchFamily="34" charset="0"/>
                        </a:rPr>
                        <a:t>$354,072</a:t>
                      </a:r>
                    </a:p>
                  </a:txBody>
                  <a:tcPr marL="9525" marR="9525" marT="9525" marB="0" anchor="b"/>
                </a:tc>
                <a:extLst>
                  <a:ext uri="{0D108BD9-81ED-4DB2-BD59-A6C34878D82A}">
                    <a16:rowId xmlns:a16="http://schemas.microsoft.com/office/drawing/2014/main" val="3678406891"/>
                  </a:ext>
                </a:extLst>
              </a:tr>
              <a:tr h="312384">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8031496"/>
                  </a:ext>
                </a:extLst>
              </a:tr>
              <a:tr h="312384">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4963447"/>
                  </a:ext>
                </a:extLst>
              </a:tr>
              <a:tr h="312384">
                <a:tc>
                  <a:txBody>
                    <a:bodyPr/>
                    <a:lstStyle/>
                    <a:p>
                      <a:pPr algn="l" fontAlgn="b"/>
                      <a:r>
                        <a:rPr lang="en-US" sz="1600" b="1" u="none" strike="noStrike" dirty="0">
                          <a:effectLst/>
                        </a:rPr>
                        <a:t>REMAINING FUND BALANCE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$818,279</a:t>
                      </a:r>
                    </a:p>
                  </a:txBody>
                  <a:tcPr marL="9525" marR="9525" marT="9525" marB="0" anchor="b"/>
                </a:tc>
                <a:extLst>
                  <a:ext uri="{0D108BD9-81ED-4DB2-BD59-A6C34878D82A}">
                    <a16:rowId xmlns:a16="http://schemas.microsoft.com/office/drawing/2014/main" val="10095835"/>
                  </a:ext>
                </a:extLst>
              </a:tr>
            </a:tbl>
          </a:graphicData>
        </a:graphic>
      </p:graphicFrame>
    </p:spTree>
    <p:extLst>
      <p:ext uri="{BB962C8B-B14F-4D97-AF65-F5344CB8AC3E}">
        <p14:creationId xmlns:p14="http://schemas.microsoft.com/office/powerpoint/2010/main" val="265130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B1D96103-3389-4CC4-A2C0-9119B56A3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10" y="457200"/>
            <a:ext cx="7693980" cy="5943600"/>
          </a:xfrm>
          <a:prstGeom prst="rect">
            <a:avLst/>
          </a:prstGeom>
        </p:spPr>
      </p:pic>
      <p:sp>
        <p:nvSpPr>
          <p:cNvPr id="4" name="Slide Number Placeholder 3">
            <a:extLst>
              <a:ext uri="{FF2B5EF4-FFF2-40B4-BE49-F238E27FC236}">
                <a16:creationId xmlns:a16="http://schemas.microsoft.com/office/drawing/2014/main" id="{977838CF-CBA6-484C-AC53-E907037C1BE6}"/>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eaLnBrk="1" hangingPunct="1">
              <a:spcAft>
                <a:spcPts val="600"/>
              </a:spcAft>
              <a:defRPr/>
            </a:pPr>
            <a:fld id="{814EAED7-D943-4B1B-B47C-EAA042CB9244}" type="slidenum">
              <a:rPr lang="en-US" sz="1000">
                <a:solidFill>
                  <a:srgbClr val="FFFFFF"/>
                </a:solidFill>
                <a:latin typeface="+mn-lt"/>
              </a:rPr>
              <a:pPr eaLnBrk="1" hangingPunct="1">
                <a:spcAft>
                  <a:spcPts val="600"/>
                </a:spcAft>
                <a:defRPr/>
              </a:pPr>
              <a:t>17</a:t>
            </a:fld>
            <a:endParaRPr lang="en-US" sz="1000">
              <a:solidFill>
                <a:srgbClr val="FFFFFF"/>
              </a:solidFill>
              <a:latin typeface="+mn-lt"/>
            </a:endParaRPr>
          </a:p>
        </p:txBody>
      </p:sp>
    </p:spTree>
    <p:extLst>
      <p:ext uri="{BB962C8B-B14F-4D97-AF65-F5344CB8AC3E}">
        <p14:creationId xmlns:p14="http://schemas.microsoft.com/office/powerpoint/2010/main" val="80498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730875"/>
          </a:xfrm>
        </p:spPr>
        <p:txBody>
          <a:bodyPr/>
          <a:lstStyle/>
          <a:p>
            <a:pPr algn="ctr"/>
            <a:r>
              <a:rPr lang="en-US" b="1" dirty="0">
                <a:latin typeface="Arial" panose="020B0604020202020204" pitchFamily="34" charset="0"/>
                <a:cs typeface="Arial" panose="020B0604020202020204" pitchFamily="34" charset="0"/>
              </a:rPr>
              <a:t>Comprehensive Plan Update</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by</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Erin Burris</a:t>
            </a:r>
            <a:br>
              <a:rPr lang="en-US" sz="36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Planning &amp; Economic Development Director</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See 2022/2023 Budget Workshop Presentation</a:t>
            </a:r>
          </a:p>
        </p:txBody>
      </p:sp>
      <p:sp>
        <p:nvSpPr>
          <p:cNvPr id="4" name="Slide Number Placeholder 3"/>
          <p:cNvSpPr>
            <a:spLocks noGrp="1"/>
          </p:cNvSpPr>
          <p:nvPr>
            <p:ph type="sldNum" sz="quarter" idx="12"/>
          </p:nvPr>
        </p:nvSpPr>
        <p:spPr/>
        <p:txBody>
          <a:bodyPr/>
          <a:lstStyle/>
          <a:p>
            <a:pPr>
              <a:defRPr/>
            </a:pPr>
            <a:fld id="{D2E45C62-4BB4-4BCC-AC11-DC43C1B99953}" type="slidenum">
              <a:rPr lang="en-US" smtClean="0"/>
              <a:pPr>
                <a:defRPr/>
              </a:pPr>
              <a:t>18</a:t>
            </a:fld>
            <a:endParaRPr lang="en-US" dirty="0"/>
          </a:p>
        </p:txBody>
      </p:sp>
    </p:spTree>
    <p:extLst>
      <p:ext uri="{BB962C8B-B14F-4D97-AF65-F5344CB8AC3E}">
        <p14:creationId xmlns:p14="http://schemas.microsoft.com/office/powerpoint/2010/main" val="3372091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C14E-1556-45BE-AE2C-62E0A1E2E555}"/>
              </a:ext>
            </a:extLst>
          </p:cNvPr>
          <p:cNvSpPr>
            <a:spLocks noGrp="1"/>
          </p:cNvSpPr>
          <p:nvPr>
            <p:ph type="title"/>
          </p:nvPr>
        </p:nvSpPr>
        <p:spPr>
          <a:xfrm>
            <a:off x="628650" y="365125"/>
            <a:ext cx="7886700" cy="1082675"/>
          </a:xfrm>
        </p:spPr>
        <p:txBody>
          <a:bodyPr/>
          <a:lstStyle/>
          <a:p>
            <a:pPr algn="ctr"/>
            <a:r>
              <a:rPr lang="en-US" b="1" dirty="0">
                <a:latin typeface="Arial" panose="020B0604020202020204" pitchFamily="34" charset="0"/>
                <a:cs typeface="Arial" panose="020B0604020202020204" pitchFamily="34" charset="0"/>
              </a:rPr>
              <a:t>Municipal Complex Projects</a:t>
            </a:r>
            <a:endParaRPr lang="en-US" dirty="0"/>
          </a:p>
        </p:txBody>
      </p:sp>
      <p:sp>
        <p:nvSpPr>
          <p:cNvPr id="3" name="Slide Number Placeholder 2">
            <a:extLst>
              <a:ext uri="{FF2B5EF4-FFF2-40B4-BE49-F238E27FC236}">
                <a16:creationId xmlns:a16="http://schemas.microsoft.com/office/drawing/2014/main" id="{60E171B8-8630-403B-B319-5BCEA211135A}"/>
              </a:ext>
            </a:extLst>
          </p:cNvPr>
          <p:cNvSpPr>
            <a:spLocks noGrp="1"/>
          </p:cNvSpPr>
          <p:nvPr>
            <p:ph type="sldNum" sz="quarter" idx="12"/>
          </p:nvPr>
        </p:nvSpPr>
        <p:spPr/>
        <p:txBody>
          <a:bodyPr/>
          <a:lstStyle/>
          <a:p>
            <a:pPr>
              <a:defRPr/>
            </a:pPr>
            <a:fld id="{8A61E25A-C0C6-4122-A48F-75B39AB25E5B}" type="slidenum">
              <a:rPr lang="en-US" smtClean="0"/>
              <a:pPr>
                <a:defRPr/>
              </a:pPr>
              <a:t>19</a:t>
            </a:fld>
            <a:endParaRPr lang="en-US" dirty="0"/>
          </a:p>
        </p:txBody>
      </p:sp>
      <p:sp>
        <p:nvSpPr>
          <p:cNvPr id="5" name="TextBox 4">
            <a:extLst>
              <a:ext uri="{FF2B5EF4-FFF2-40B4-BE49-F238E27FC236}">
                <a16:creationId xmlns:a16="http://schemas.microsoft.com/office/drawing/2014/main" id="{D6138B6E-3599-4FBC-9784-A3D43DF9DF90}"/>
              </a:ext>
            </a:extLst>
          </p:cNvPr>
          <p:cNvSpPr txBox="1"/>
          <p:nvPr/>
        </p:nvSpPr>
        <p:spPr>
          <a:xfrm>
            <a:off x="628650" y="1600200"/>
            <a:ext cx="7886700" cy="5078313"/>
          </a:xfrm>
          <a:prstGeom prst="rect">
            <a:avLst/>
          </a:prstGeom>
          <a:noFill/>
        </p:spPr>
        <p:txBody>
          <a:bodyPr wrap="square">
            <a:spAutoFit/>
          </a:bodyPr>
          <a:lstStyle/>
          <a:p>
            <a:pPr marL="285750" indent="-285750" eaLnBrk="1" hangingPunct="1">
              <a:buFont typeface="Arial" panose="020B0604020202020204" pitchFamily="34" charset="0"/>
              <a:buChar char="•"/>
            </a:pPr>
            <a:r>
              <a:rPr lang="en-US" b="1" dirty="0">
                <a:latin typeface="Arial" panose="020B0604020202020204" pitchFamily="34" charset="0"/>
                <a:cs typeface="Arial" panose="020B0604020202020204" pitchFamily="34" charset="0"/>
              </a:rPr>
              <a:t>Municipal Park Complex Phase 1: </a:t>
            </a:r>
            <a:r>
              <a:rPr lang="en-US" dirty="0">
                <a:latin typeface="Arial" panose="020B0604020202020204" pitchFamily="34" charset="0"/>
                <a:cs typeface="Arial" panose="020B0604020202020204" pitchFamily="34" charset="0"/>
              </a:rPr>
              <a:t>includes a new concession stand with restrooms, picnic shelter, reuse of small electrical building at ball field, new maintenance/storage building, sidewalks from concession stand to playground, covered dugouts on concrete pads, concrete stage pad and additional paved parking.</a:t>
            </a:r>
          </a:p>
          <a:p>
            <a:pPr marL="285750" indent="-285750" eaLnBrk="1" hangingPunct="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dirty="0">
                <a:latin typeface="Arial" panose="020B0604020202020204" pitchFamily="34" charset="0"/>
                <a:cs typeface="Arial" panose="020B0604020202020204" pitchFamily="34" charset="0"/>
              </a:rPr>
              <a:t>Future Municipal Park Complex Phase 2 Possibilities:  including mini splash pad, downtown connecting walkway, replacing ballfield lights with LEDs and fencing around splash pad.  </a:t>
            </a:r>
          </a:p>
          <a:p>
            <a:pPr eaLnBrk="1" hangingPunct="1"/>
            <a:endParaRPr lang="en-US" dirty="0">
              <a:latin typeface="Arial" panose="020B0604020202020204" pitchFamily="34" charset="0"/>
              <a:cs typeface="Arial" panose="020B0604020202020204" pitchFamily="34" charset="0"/>
            </a:endParaRPr>
          </a:p>
          <a:p>
            <a:pPr eaLnBrk="1" hangingPunct="1"/>
            <a:r>
              <a:rPr lang="en-US" b="1" dirty="0">
                <a:latin typeface="Arial" panose="020B0604020202020204" pitchFamily="34" charset="0"/>
                <a:cs typeface="Arial" panose="020B0604020202020204" pitchFamily="34" charset="0"/>
              </a:rPr>
              <a:t>Based on Current Funding Identified:</a:t>
            </a:r>
          </a:p>
          <a:p>
            <a:pPr marL="285750" indent="-285750" eaLnBrk="1" hangingPunct="1">
              <a:buFont typeface="Arial" panose="020B0604020202020204" pitchFamily="34" charset="0"/>
              <a:buChar char="•"/>
            </a:pPr>
            <a:r>
              <a:rPr lang="en-US" dirty="0">
                <a:latin typeface="Arial" panose="020B0604020202020204" pitchFamily="34" charset="0"/>
                <a:cs typeface="Arial" panose="020B0604020202020204" pitchFamily="34" charset="0"/>
              </a:rPr>
              <a:t>Terms:  Finance for 20 years @ 3%</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estimated interest rate</a:t>
            </a:r>
          </a:p>
          <a:p>
            <a:pPr marL="285750" indent="-285750" eaLnBrk="1" hangingPunct="1">
              <a:buFont typeface="Arial" panose="020B0604020202020204" pitchFamily="34" charset="0"/>
              <a:buChar char="•"/>
            </a:pPr>
            <a:r>
              <a:rPr lang="en-US" dirty="0">
                <a:latin typeface="Arial" panose="020B0604020202020204" pitchFamily="34" charset="0"/>
                <a:cs typeface="Arial" panose="020B0604020202020204" pitchFamily="34" charset="0"/>
              </a:rPr>
              <a:t>For every million dollars financed- $66,552 in recurring dollars</a:t>
            </a:r>
          </a:p>
          <a:p>
            <a:pPr marL="285750" indent="-285750" eaLnBrk="1" hangingPunct="1">
              <a:buFont typeface="Arial" panose="020B0604020202020204" pitchFamily="34" charset="0"/>
              <a:buChar char="•"/>
            </a:pPr>
            <a:r>
              <a:rPr lang="en-US" dirty="0">
                <a:latin typeface="Arial" panose="020B0604020202020204" pitchFamily="34" charset="0"/>
                <a:cs typeface="Arial" panose="020B0604020202020204" pitchFamily="34" charset="0"/>
              </a:rPr>
              <a:t>Current recommended Budget sets aside $65,000</a:t>
            </a:r>
          </a:p>
          <a:p>
            <a:pPr marL="285750" indent="-285750" eaLnBrk="1" hangingPunct="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eaLnBrk="1" hangingPunct="1"/>
            <a:r>
              <a:rPr lang="en-US" b="1" i="1" dirty="0">
                <a:latin typeface="Arial" panose="020B0604020202020204" pitchFamily="34" charset="0"/>
                <a:cs typeface="Arial" panose="020B0604020202020204" pitchFamily="34" charset="0"/>
              </a:rPr>
              <a:t>Staff recommends using $300,000 from State Funds for this project to either reduce amount of loan </a:t>
            </a:r>
            <a:r>
              <a:rPr lang="en-US" b="1" i="1" u="sng" dirty="0">
                <a:latin typeface="Arial" panose="020B0604020202020204" pitchFamily="34" charset="0"/>
                <a:cs typeface="Arial" panose="020B0604020202020204" pitchFamily="34" charset="0"/>
              </a:rPr>
              <a:t>OR</a:t>
            </a:r>
            <a:r>
              <a:rPr lang="en-US" b="1" i="1" dirty="0">
                <a:latin typeface="Arial" panose="020B0604020202020204" pitchFamily="34" charset="0"/>
                <a:cs typeface="Arial" panose="020B0604020202020204" pitchFamily="34" charset="0"/>
              </a:rPr>
              <a:t> to allow us to complete all items in Phase 1 if over projected cost.</a:t>
            </a:r>
          </a:p>
        </p:txBody>
      </p:sp>
    </p:spTree>
    <p:extLst>
      <p:ext uri="{BB962C8B-B14F-4D97-AF65-F5344CB8AC3E}">
        <p14:creationId xmlns:p14="http://schemas.microsoft.com/office/powerpoint/2010/main" val="336975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0C06D5C-F805-4954-ABAB-811ACDB9BC9D}" type="slidenum">
              <a:rPr lang="en-US" smtClean="0"/>
              <a:pPr>
                <a:defRPr/>
              </a:pPr>
              <a:t>2</a:t>
            </a:fld>
            <a:endParaRPr lang="en-US" dirty="0"/>
          </a:p>
        </p:txBody>
      </p:sp>
      <p:sp>
        <p:nvSpPr>
          <p:cNvPr id="3" name="Rectangle 2"/>
          <p:cNvSpPr/>
          <p:nvPr/>
        </p:nvSpPr>
        <p:spPr>
          <a:xfrm>
            <a:off x="381000" y="152401"/>
            <a:ext cx="8229600" cy="461665"/>
          </a:xfrm>
          <a:prstGeom prst="rect">
            <a:avLst/>
          </a:prstGeom>
        </p:spPr>
        <p:txBody>
          <a:bodyPr wrap="square">
            <a:spAutoFit/>
          </a:bodyPr>
          <a:lstStyle/>
          <a:p>
            <a:pPr algn="ctr"/>
            <a:r>
              <a:rPr lang="en-US" sz="2400" u="sng" dirty="0"/>
              <a:t>State of the Town</a:t>
            </a:r>
            <a:endParaRPr lang="en-US" sz="2400" dirty="0"/>
          </a:p>
        </p:txBody>
      </p:sp>
      <p:sp>
        <p:nvSpPr>
          <p:cNvPr id="4" name="Rectangle 3"/>
          <p:cNvSpPr txBox="1">
            <a:spLocks noChangeArrowheads="1"/>
          </p:cNvSpPr>
          <p:nvPr/>
        </p:nvSpPr>
        <p:spPr bwMode="auto">
          <a:xfrm>
            <a:off x="228600" y="533400"/>
            <a:ext cx="8915400" cy="1981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5000" lnSpcReduction="20000"/>
          </a:bodyPr>
          <a:lstStyle/>
          <a:p>
            <a:pPr marL="228600" marR="0" lvl="0"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effectLst/>
                <a:uLnTx/>
                <a:uFillTx/>
                <a:latin typeface="+mn-lt"/>
                <a:ea typeface="+mn-ea"/>
                <a:cs typeface="+mn-cs"/>
              </a:rPr>
              <a:t>Proposed tax rate of 50.5 cents per $100 tax value </a:t>
            </a:r>
            <a:r>
              <a:rPr lang="en-US" sz="2100" dirty="0">
                <a:latin typeface="+mn-lt"/>
              </a:rPr>
              <a:t>=Est. Revenue</a:t>
            </a:r>
            <a:r>
              <a:rPr kumimoji="0" lang="en-US" sz="2100" b="0" i="0" u="none" strike="noStrike" kern="1200" cap="none" spc="0" normalizeH="0" baseline="0" noProof="0" dirty="0">
                <a:ln>
                  <a:noFill/>
                </a:ln>
                <a:effectLst/>
                <a:uLnTx/>
                <a:uFillTx/>
                <a:latin typeface="+mn-lt"/>
                <a:ea typeface="+mn-ea"/>
                <a:cs typeface="+mn-cs"/>
              </a:rPr>
              <a:t>	 $934,685 (FY 2022/2023)</a:t>
            </a:r>
          </a:p>
          <a:p>
            <a:pPr marL="228600" indent="-228600" eaLnBrk="1" fontAlgn="auto" hangingPunct="1">
              <a:lnSpc>
                <a:spcPct val="110000"/>
              </a:lnSpc>
              <a:spcBef>
                <a:spcPts val="0"/>
              </a:spcBef>
              <a:spcAft>
                <a:spcPts val="0"/>
              </a:spcAft>
              <a:buFont typeface="Arial" panose="020B0604020202020204" pitchFamily="34" charset="0"/>
              <a:buChar char="•"/>
              <a:defRPr/>
            </a:pPr>
            <a:r>
              <a:rPr kumimoji="0" lang="en-US" sz="2100" b="0" i="0" u="none" strike="noStrike" kern="1200" cap="none" spc="0" normalizeH="0" baseline="0" noProof="0" dirty="0">
                <a:ln>
                  <a:noFill/>
                </a:ln>
                <a:effectLst/>
                <a:uLnTx/>
                <a:uFillTx/>
                <a:latin typeface="+mn-lt"/>
                <a:ea typeface="+mn-ea"/>
                <a:cs typeface="+mn-cs"/>
              </a:rPr>
              <a:t>Current FY</a:t>
            </a:r>
            <a:r>
              <a:rPr kumimoji="0" lang="en-US" sz="2100" b="0" i="0" u="none" strike="noStrike" kern="1200" cap="none" spc="0" normalizeH="0" noProof="0" dirty="0">
                <a:ln>
                  <a:noFill/>
                </a:ln>
                <a:effectLst/>
                <a:uLnTx/>
                <a:uFillTx/>
                <a:latin typeface="+mn-lt"/>
                <a:ea typeface="+mn-ea"/>
                <a:cs typeface="+mn-cs"/>
              </a:rPr>
              <a:t> </a:t>
            </a:r>
            <a:r>
              <a:rPr kumimoji="0" lang="en-US" sz="2100" b="0" i="0" u="none" strike="noStrike" kern="1200" cap="none" spc="0" normalizeH="0" baseline="0" noProof="0" dirty="0">
                <a:ln>
                  <a:noFill/>
                </a:ln>
                <a:effectLst/>
                <a:uLnTx/>
                <a:uFillTx/>
                <a:latin typeface="+mn-lt"/>
                <a:ea typeface="+mn-ea"/>
                <a:cs typeface="+mn-cs"/>
              </a:rPr>
              <a:t>Property tax Revenue			-</a:t>
            </a:r>
            <a:r>
              <a:rPr lang="en-US" sz="2100" u="sng" dirty="0">
                <a:latin typeface="+mn-lt"/>
              </a:rPr>
              <a:t>$886,384</a:t>
            </a:r>
            <a:r>
              <a:rPr lang="en-US" sz="2100" dirty="0">
                <a:latin typeface="+mn-lt"/>
              </a:rPr>
              <a:t> (FY 2021/2022)</a:t>
            </a:r>
          </a:p>
          <a:p>
            <a:pPr lvl="4" eaLnBrk="1" fontAlgn="auto" hangingPunct="1">
              <a:lnSpc>
                <a:spcPct val="110000"/>
              </a:lnSpc>
              <a:spcBef>
                <a:spcPts val="0"/>
              </a:spcBef>
              <a:spcAft>
                <a:spcPts val="0"/>
              </a:spcAft>
              <a:defRPr/>
            </a:pPr>
            <a:r>
              <a:rPr kumimoji="0" lang="en-US" sz="2100" b="0" i="0" u="none" strike="noStrike" kern="1200" cap="none" spc="0" normalizeH="0" baseline="0" noProof="0" dirty="0">
                <a:ln>
                  <a:noFill/>
                </a:ln>
                <a:effectLst/>
                <a:uLnTx/>
                <a:uFillTx/>
                <a:latin typeface="+mn-lt"/>
                <a:ea typeface="+mn-ea"/>
                <a:cs typeface="+mn-cs"/>
              </a:rPr>
              <a:t>			</a:t>
            </a:r>
            <a:r>
              <a:rPr kumimoji="0" lang="en-US" sz="2100" b="1" i="0" u="none" strike="noStrike" kern="1200" cap="none" spc="0" normalizeH="0" baseline="0" noProof="0" dirty="0">
                <a:ln>
                  <a:noFill/>
                </a:ln>
                <a:effectLst/>
                <a:uLnTx/>
                <a:uFillTx/>
                <a:latin typeface="+mn-lt"/>
              </a:rPr>
              <a:t>$   48,301  </a:t>
            </a:r>
            <a:r>
              <a:rPr lang="en-US" sz="2100" b="1" dirty="0"/>
              <a:t>(increase) </a:t>
            </a:r>
            <a:endParaRPr kumimoji="0" lang="en-US" sz="2100" b="1" i="0" u="none" strike="noStrike" kern="1200" cap="none" spc="0" normalizeH="0" baseline="0" noProof="0" dirty="0">
              <a:ln>
                <a:noFill/>
              </a:ln>
              <a:effectLst/>
              <a:uLnTx/>
              <a:uFillTx/>
              <a:latin typeface="+mn-lt"/>
            </a:endParaRPr>
          </a:p>
          <a:p>
            <a:pPr marL="228600" marR="0" lvl="0"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effectLst/>
                <a:uLnTx/>
                <a:uFillTx/>
                <a:latin typeface="+mn-lt"/>
                <a:ea typeface="+mn-ea"/>
                <a:cs typeface="+mn-cs"/>
              </a:rPr>
              <a:t>Estimated Sales Tax Revenue Increase from NC		</a:t>
            </a:r>
            <a:r>
              <a:rPr kumimoji="0" lang="en-US" sz="2100" b="0" i="0" u="sng" strike="noStrike" kern="1200" cap="none" spc="0" normalizeH="0" baseline="0" noProof="0" dirty="0">
                <a:ln>
                  <a:noFill/>
                </a:ln>
                <a:effectLst/>
                <a:uLnTx/>
                <a:uFillTx/>
                <a:latin typeface="+mn-lt"/>
                <a:ea typeface="+mn-ea"/>
                <a:cs typeface="+mn-cs"/>
              </a:rPr>
              <a:t>$</a:t>
            </a:r>
            <a:r>
              <a:rPr kumimoji="0" lang="en-US" sz="2100" b="0" i="0" u="sng" strike="noStrike" kern="1200" cap="none" spc="0" normalizeH="0" noProof="0" dirty="0">
                <a:ln>
                  <a:noFill/>
                </a:ln>
                <a:effectLst/>
                <a:uLnTx/>
                <a:uFillTx/>
                <a:latin typeface="+mn-lt"/>
                <a:ea typeface="+mn-ea"/>
                <a:cs typeface="+mn-cs"/>
              </a:rPr>
              <a:t> +35,000 </a:t>
            </a:r>
            <a:r>
              <a:rPr kumimoji="0" lang="en-US" sz="2100" b="0" i="0" u="none" strike="noStrike" kern="1200" cap="none" spc="0" normalizeH="0" noProof="0" dirty="0">
                <a:ln>
                  <a:noFill/>
                </a:ln>
                <a:effectLst/>
                <a:uLnTx/>
                <a:uFillTx/>
                <a:latin typeface="+mn-lt"/>
                <a:ea typeface="+mn-ea"/>
                <a:cs typeface="+mn-cs"/>
              </a:rPr>
              <a:t>(FY2021/2022)</a:t>
            </a:r>
            <a:endParaRPr kumimoji="0" lang="en-US" sz="2100" b="0" i="0" u="none" strike="noStrike" kern="1200" cap="none" spc="0" normalizeH="0" baseline="0" noProof="0" dirty="0">
              <a:ln>
                <a:noFill/>
              </a:ln>
              <a:effectLst/>
              <a:uLnTx/>
              <a:uFillTx/>
              <a:latin typeface="+mn-lt"/>
              <a:ea typeface="+mn-ea"/>
              <a:cs typeface="+mn-cs"/>
            </a:endParaRPr>
          </a:p>
          <a:p>
            <a:pPr marL="228600" marR="0" lvl="0" indent="-228600" algn="l" defTabSz="914400" rtl="0" eaLnBrk="1" fontAlgn="auto" latinLnBrk="0" hangingPunct="1">
              <a:lnSpc>
                <a:spcPct val="110000"/>
              </a:lnSpc>
              <a:spcBef>
                <a:spcPts val="0"/>
              </a:spcBef>
              <a:spcAft>
                <a:spcPts val="0"/>
              </a:spcAft>
              <a:buClrTx/>
              <a:buSzTx/>
              <a:tabLst/>
              <a:defRPr/>
            </a:pPr>
            <a:r>
              <a:rPr lang="en-US" sz="2100" dirty="0">
                <a:latin typeface="+mn-lt"/>
              </a:rPr>
              <a:t>						</a:t>
            </a:r>
            <a:r>
              <a:rPr kumimoji="0" lang="en-US" sz="2100" b="0" i="1" u="none" strike="noStrike" kern="1200" cap="none" spc="0" normalizeH="0" baseline="0" noProof="0" dirty="0">
                <a:ln>
                  <a:noFill/>
                </a:ln>
                <a:effectLst/>
                <a:uLnTx/>
                <a:uFillTx/>
                <a:latin typeface="+mn-lt"/>
                <a:ea typeface="+mn-ea"/>
                <a:cs typeface="+mn-cs"/>
              </a:rPr>
              <a:t> </a:t>
            </a:r>
            <a:r>
              <a:rPr kumimoji="0" lang="en-US" sz="2100" b="1" i="0" u="none" strike="noStrike" kern="1200" cap="none" spc="0" normalizeH="0" baseline="0" noProof="0" dirty="0">
                <a:ln>
                  <a:noFill/>
                </a:ln>
                <a:effectLst/>
                <a:uLnTx/>
                <a:uFillTx/>
                <a:latin typeface="+mn-lt"/>
                <a:ea typeface="+mn-ea"/>
                <a:cs typeface="+mn-cs"/>
              </a:rPr>
              <a:t>$  83,301 (additional $)</a:t>
            </a:r>
          </a:p>
          <a:p>
            <a:pPr marL="228600" marR="0" lvl="0"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effectLst/>
                <a:uLnTx/>
                <a:uFillTx/>
                <a:latin typeface="+mn-lt"/>
                <a:ea typeface="+mn-ea"/>
                <a:cs typeface="+mn-cs"/>
              </a:rPr>
              <a:t>One penny on tax rate equals $18,508</a:t>
            </a:r>
          </a:p>
          <a:p>
            <a:pPr marL="228600" marR="0" lvl="0"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effectLst/>
              <a:uLnTx/>
              <a:uFillTx/>
              <a:latin typeface="+mn-lt"/>
              <a:ea typeface="+mn-ea"/>
              <a:cs typeface="+mn-cs"/>
            </a:endParaRPr>
          </a:p>
          <a:p>
            <a:pPr marL="228600" marR="0" lvl="0"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effectLst/>
                <a:uLnTx/>
                <a:uFillTx/>
                <a:latin typeface="+mn-lt"/>
                <a:ea typeface="+mn-ea"/>
                <a:cs typeface="+mn-cs"/>
              </a:rPr>
              <a:t>Rural Fire District Revenue (11.8/100)		$717,094 (FY 2022/2023</a:t>
            </a:r>
            <a:r>
              <a:rPr kumimoji="0" lang="en-US" sz="2100" b="0" i="0" u="none" strike="noStrike" kern="1200" cap="none" spc="0" normalizeH="0" noProof="0" dirty="0">
                <a:ln>
                  <a:noFill/>
                </a:ln>
                <a:effectLst/>
                <a:uLnTx/>
                <a:uFillTx/>
                <a:latin typeface="+mn-lt"/>
                <a:ea typeface="+mn-ea"/>
                <a:cs typeface="+mn-cs"/>
              </a:rPr>
              <a:t> combined property &amp; sales tax)</a:t>
            </a:r>
            <a:endParaRPr kumimoji="0" lang="en-US" sz="2100" b="0" i="0" u="none" strike="noStrike" kern="1200" cap="none" spc="0" normalizeH="0" baseline="0" noProof="0" dirty="0">
              <a:ln>
                <a:noFill/>
              </a:ln>
              <a:effectLst/>
              <a:uLnTx/>
              <a:uFillTx/>
              <a:latin typeface="+mn-lt"/>
              <a:ea typeface="+mn-ea"/>
              <a:cs typeface="+mn-cs"/>
            </a:endParaRPr>
          </a:p>
          <a:p>
            <a:pPr marL="685800" marR="0" lvl="1" indent="-228600" algn="l" defTabSz="914400" rtl="0" eaLnBrk="1" fontAlgn="auto" latinLnBrk="0" hangingPunct="1">
              <a:lnSpc>
                <a:spcPct val="110000"/>
              </a:lnSpc>
              <a:spcBef>
                <a:spcPts val="0"/>
              </a:spcBef>
              <a:spcAft>
                <a:spcPts val="0"/>
              </a:spcAft>
              <a:buClrTx/>
              <a:buSzTx/>
              <a:buFont typeface="Arial" charset="0"/>
              <a:buNone/>
              <a:tabLst/>
              <a:defRPr/>
            </a:pPr>
            <a:r>
              <a:rPr kumimoji="0" lang="en-US" sz="2100" b="0" u="none" strike="noStrike" kern="1200" cap="none" spc="0" normalizeH="0" baseline="0" noProof="0" dirty="0">
                <a:ln>
                  <a:noFill/>
                </a:ln>
                <a:effectLst/>
                <a:uLnTx/>
                <a:uFillTx/>
                <a:latin typeface="+mn-lt"/>
                <a:ea typeface="+mn-ea"/>
                <a:cs typeface="+mn-cs"/>
              </a:rPr>
              <a:t>                                                                                         -  </a:t>
            </a:r>
            <a:r>
              <a:rPr kumimoji="0" lang="en-US" sz="2100" b="0" u="sng" strike="noStrike" kern="1200" cap="none" spc="0" normalizeH="0" baseline="0" noProof="0" dirty="0">
                <a:ln>
                  <a:noFill/>
                </a:ln>
                <a:effectLst/>
                <a:uLnTx/>
                <a:uFillTx/>
                <a:latin typeface="+mn-lt"/>
                <a:ea typeface="+mn-ea"/>
                <a:cs typeface="+mn-cs"/>
              </a:rPr>
              <a:t>$667,228 </a:t>
            </a:r>
            <a:r>
              <a:rPr kumimoji="0" lang="en-US" sz="2100" b="0" u="none" strike="noStrike" kern="1200" cap="none" spc="0" normalizeH="0" baseline="0" noProof="0" dirty="0">
                <a:ln>
                  <a:noFill/>
                </a:ln>
                <a:effectLst/>
                <a:uLnTx/>
                <a:uFillTx/>
                <a:latin typeface="+mn-lt"/>
                <a:ea typeface="+mn-ea"/>
                <a:cs typeface="+mn-cs"/>
              </a:rPr>
              <a:t>(FY 2021/2022)</a:t>
            </a:r>
          </a:p>
          <a:p>
            <a:pPr marL="685800" marR="0" lvl="1" indent="-228600" algn="l" defTabSz="914400" rtl="0" eaLnBrk="1" fontAlgn="auto" latinLnBrk="0" hangingPunct="1">
              <a:lnSpc>
                <a:spcPct val="110000"/>
              </a:lnSpc>
              <a:spcBef>
                <a:spcPts val="0"/>
              </a:spcBef>
              <a:spcAft>
                <a:spcPts val="0"/>
              </a:spcAft>
              <a:buClrTx/>
              <a:buSzTx/>
              <a:buFont typeface="Arial" charset="0"/>
              <a:buNone/>
              <a:tabLst/>
              <a:defRPr/>
            </a:pPr>
            <a:r>
              <a:rPr kumimoji="0" lang="en-US" sz="2100" b="1" i="0" u="none" strike="noStrike" kern="1200" cap="none" spc="0" normalizeH="0" baseline="0" noProof="0" dirty="0">
                <a:ln>
                  <a:noFill/>
                </a:ln>
                <a:effectLst/>
                <a:uLnTx/>
                <a:uFillTx/>
                <a:latin typeface="+mn-lt"/>
                <a:ea typeface="+mn-ea"/>
                <a:cs typeface="+mn-cs"/>
              </a:rPr>
              <a:t>                                                                                          </a:t>
            </a:r>
            <a:r>
              <a:rPr kumimoji="0" lang="en-US" sz="2100" b="1" i="0" u="none" strike="noStrike" kern="1200" cap="none" spc="0" normalizeH="0" noProof="0" dirty="0">
                <a:ln>
                  <a:noFill/>
                </a:ln>
                <a:effectLst/>
                <a:uLnTx/>
                <a:uFillTx/>
                <a:latin typeface="+mn-lt"/>
                <a:ea typeface="+mn-ea"/>
                <a:cs typeface="+mn-cs"/>
              </a:rPr>
              <a:t>  </a:t>
            </a:r>
            <a:r>
              <a:rPr kumimoji="0" lang="en-US" sz="2100" b="1" i="0" u="none" strike="noStrike" kern="1200" cap="none" spc="0" normalizeH="0" baseline="0" noProof="0" dirty="0">
                <a:ln>
                  <a:noFill/>
                </a:ln>
                <a:effectLst/>
                <a:uLnTx/>
                <a:uFillTx/>
                <a:latin typeface="+mn-lt"/>
                <a:ea typeface="+mn-ea"/>
                <a:cs typeface="+mn-cs"/>
              </a:rPr>
              <a:t>$   49,866 (increase) </a:t>
            </a:r>
          </a:p>
          <a:p>
            <a:pPr marL="228600" marR="0" lvl="0" indent="-228600" algn="l" defTabSz="914400" rtl="0" eaLnBrk="1" fontAlgn="auto" latinLnBrk="0" hangingPunct="1">
              <a:lnSpc>
                <a:spcPct val="110000"/>
              </a:lnSpc>
              <a:spcBef>
                <a:spcPts val="0"/>
              </a:spcBef>
              <a:spcAft>
                <a:spcPts val="0"/>
              </a:spcAft>
              <a:buClrTx/>
              <a:buSzTx/>
              <a:buFont typeface="Arial"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876300" y="2199732"/>
            <a:ext cx="7391400" cy="461665"/>
          </a:xfrm>
          <a:prstGeom prst="rect">
            <a:avLst/>
          </a:prstGeom>
          <a:noFill/>
        </p:spPr>
        <p:txBody>
          <a:bodyPr wrap="square" rtlCol="0">
            <a:spAutoFit/>
          </a:bodyPr>
          <a:lstStyle/>
          <a:p>
            <a:pPr algn="ctr"/>
            <a:r>
              <a:rPr lang="en-US" sz="2400" u="sng" dirty="0"/>
              <a:t>Various Fund Balances as of 2/28/22</a:t>
            </a:r>
          </a:p>
        </p:txBody>
      </p:sp>
      <p:sp>
        <p:nvSpPr>
          <p:cNvPr id="6" name="TextBox 5"/>
          <p:cNvSpPr txBox="1"/>
          <p:nvPr/>
        </p:nvSpPr>
        <p:spPr>
          <a:xfrm>
            <a:off x="565741" y="2548270"/>
            <a:ext cx="7924800" cy="4493538"/>
          </a:xfrm>
          <a:prstGeom prst="rect">
            <a:avLst/>
          </a:prstGeom>
          <a:noFill/>
        </p:spPr>
        <p:txBody>
          <a:bodyPr wrap="square" rtlCol="0">
            <a:spAutoFit/>
          </a:bodyPr>
          <a:lstStyle/>
          <a:p>
            <a:pPr>
              <a:buFont typeface="Arial" pitchFamily="34" charset="0"/>
              <a:buChar char="•"/>
            </a:pPr>
            <a:r>
              <a:rPr lang="en-US" sz="1600" dirty="0"/>
              <a:t>Restricted Fund Balance by Policy  (42%)			$   865,219</a:t>
            </a:r>
          </a:p>
          <a:p>
            <a:pPr lvl="1">
              <a:buFont typeface="Arial" pitchFamily="34" charset="0"/>
              <a:buChar char="•"/>
            </a:pPr>
            <a:r>
              <a:rPr lang="en-US" sz="1600" dirty="0"/>
              <a:t>Stabilization by State Statute (10% </a:t>
            </a:r>
            <a:r>
              <a:rPr lang="en-US" sz="1600" b="1" dirty="0"/>
              <a:t>included</a:t>
            </a:r>
            <a:r>
              <a:rPr lang="en-US" sz="1600" dirty="0"/>
              <a:t> in the 42% above) 	$   205,982</a:t>
            </a:r>
          </a:p>
          <a:p>
            <a:pPr lvl="1">
              <a:buFont typeface="Arial" pitchFamily="34" charset="0"/>
              <a:buChar char="•"/>
            </a:pPr>
            <a:r>
              <a:rPr lang="en-US" sz="1600" b="1" dirty="0"/>
              <a:t>Estimated Unreserved Fund Balance Available		$1,542,141</a:t>
            </a:r>
          </a:p>
          <a:p>
            <a:pPr lvl="1"/>
            <a:r>
              <a:rPr lang="en-US" sz="1600" b="1" dirty="0"/>
              <a:t>  </a:t>
            </a:r>
            <a:r>
              <a:rPr lang="en-US" sz="1400" b="1" i="1" dirty="0"/>
              <a:t>(</a:t>
            </a:r>
            <a:r>
              <a:rPr lang="en-US" sz="1400" i="1" dirty="0"/>
              <a:t>General Fund loaned $180,000 to USDA Fund for engineering fees, </a:t>
            </a:r>
          </a:p>
          <a:p>
            <a:pPr lvl="1"/>
            <a:r>
              <a:rPr lang="en-US" sz="1400" i="1" dirty="0"/>
              <a:t>    which will be reimbursed at the end of USDA project)</a:t>
            </a:r>
            <a:r>
              <a:rPr lang="en-US" sz="1400" b="1" i="1" dirty="0"/>
              <a:t>	</a:t>
            </a:r>
            <a:r>
              <a:rPr lang="en-US" sz="1600" b="1" dirty="0"/>
              <a:t>	</a:t>
            </a:r>
          </a:p>
          <a:p>
            <a:pPr>
              <a:buFont typeface="Arial" pitchFamily="34" charset="0"/>
              <a:buChar char="•"/>
            </a:pPr>
            <a:r>
              <a:rPr lang="en-US" sz="1600" dirty="0"/>
              <a:t>General Fund Checking					$   290,940</a:t>
            </a:r>
          </a:p>
          <a:p>
            <a:pPr>
              <a:buFont typeface="Arial" pitchFamily="34" charset="0"/>
              <a:buChar char="•"/>
            </a:pPr>
            <a:r>
              <a:rPr lang="en-US" sz="1600" dirty="0"/>
              <a:t>Powell Bill Fund 						$     69,786</a:t>
            </a:r>
          </a:p>
          <a:p>
            <a:pPr>
              <a:buFont typeface="Arial" pitchFamily="34" charset="0"/>
              <a:buChar char="•"/>
            </a:pPr>
            <a:r>
              <a:rPr lang="en-US" sz="1600" dirty="0"/>
              <a:t>Park Development 						$     33,692</a:t>
            </a:r>
          </a:p>
          <a:p>
            <a:pPr>
              <a:buFont typeface="Arial" pitchFamily="34" charset="0"/>
              <a:buChar char="•"/>
            </a:pPr>
            <a:r>
              <a:rPr lang="en-US" sz="1600" dirty="0"/>
              <a:t>Fire Capital Reserve –Vehicles				$   246,157</a:t>
            </a:r>
          </a:p>
          <a:p>
            <a:pPr>
              <a:buFont typeface="Arial" pitchFamily="34" charset="0"/>
              <a:buChar char="•"/>
            </a:pPr>
            <a:r>
              <a:rPr lang="en-US" sz="1600" dirty="0"/>
              <a:t>Fire Capital Project-Station					$   242,555</a:t>
            </a:r>
          </a:p>
          <a:p>
            <a:pPr>
              <a:buFont typeface="Arial" pitchFamily="34" charset="0"/>
              <a:buChar char="•"/>
            </a:pPr>
            <a:r>
              <a:rPr lang="en-US" sz="1600" dirty="0"/>
              <a:t>Capital Reserve Equipment/Law Enforcement Vehicle		$     56,624</a:t>
            </a:r>
          </a:p>
          <a:p>
            <a:pPr>
              <a:buFont typeface="Arial" pitchFamily="34" charset="0"/>
              <a:buChar char="•"/>
            </a:pPr>
            <a:r>
              <a:rPr lang="en-US" sz="1600" dirty="0"/>
              <a:t>Escrow (Sidewalks)  					$       6,302</a:t>
            </a:r>
          </a:p>
          <a:p>
            <a:pPr>
              <a:buFont typeface="Arial" pitchFamily="34" charset="0"/>
              <a:buChar char="•"/>
            </a:pPr>
            <a:r>
              <a:rPr lang="en-US" sz="1600" dirty="0"/>
              <a:t>Water &amp; Sewer Money Market 				$   819,596</a:t>
            </a:r>
          </a:p>
          <a:p>
            <a:pPr lvl="1">
              <a:buFont typeface="Arial" pitchFamily="34" charset="0"/>
              <a:buChar char="•"/>
            </a:pPr>
            <a:r>
              <a:rPr lang="en-US" sz="1200" dirty="0"/>
              <a:t>($335,389 obligated Town portion to FEMA Dam Project)</a:t>
            </a:r>
          </a:p>
          <a:p>
            <a:pPr>
              <a:buFont typeface="Arial" pitchFamily="34" charset="0"/>
              <a:buChar char="•"/>
            </a:pPr>
            <a:r>
              <a:rPr lang="en-US" sz="1600" dirty="0"/>
              <a:t>Water &amp; Sewer Checking 					$   253,436</a:t>
            </a:r>
          </a:p>
          <a:p>
            <a:pPr>
              <a:buFont typeface="Arial" pitchFamily="34" charset="0"/>
              <a:buChar char="•"/>
            </a:pPr>
            <a:r>
              <a:rPr lang="en-US" sz="1600" dirty="0"/>
              <a:t>Future retiree insurance fund 					$     14,407</a:t>
            </a:r>
          </a:p>
          <a:p>
            <a:pPr>
              <a:buFont typeface="Arial" pitchFamily="34" charset="0"/>
              <a:buChar char="•"/>
            </a:pPr>
            <a:r>
              <a:rPr lang="en-US" sz="1600" dirty="0"/>
              <a:t>Manhole Repair/</a:t>
            </a:r>
            <a:r>
              <a:rPr lang="en-US" sz="1600" b="1" dirty="0"/>
              <a:t>USDA</a:t>
            </a:r>
            <a:r>
              <a:rPr lang="en-US" sz="1600" dirty="0"/>
              <a:t> Payment Reserve			$     84,637</a:t>
            </a:r>
            <a:r>
              <a:rPr lang="en-US" dirty="0">
                <a:solidFill>
                  <a:srgbClr val="FF0000"/>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A095-D89D-4769-B4B8-3841236694D9}"/>
              </a:ext>
            </a:extLst>
          </p:cNvPr>
          <p:cNvSpPr>
            <a:spLocks noGrp="1"/>
          </p:cNvSpPr>
          <p:nvPr>
            <p:ph type="title"/>
          </p:nvPr>
        </p:nvSpPr>
        <p:spPr>
          <a:xfrm>
            <a:off x="381000" y="365125"/>
            <a:ext cx="8458200" cy="1325563"/>
          </a:xfrm>
        </p:spPr>
        <p:txBody>
          <a:bodyPr/>
          <a:lstStyle/>
          <a:p>
            <a:pPr algn="ctr"/>
            <a:r>
              <a:rPr lang="en-US" dirty="0">
                <a:latin typeface="Arial Black" panose="020B0A04020102020204" pitchFamily="34" charset="0"/>
              </a:rPr>
              <a:t>Municipal Park Complex Layout</a:t>
            </a:r>
          </a:p>
        </p:txBody>
      </p:sp>
      <p:sp>
        <p:nvSpPr>
          <p:cNvPr id="3" name="Slide Number Placeholder 2">
            <a:extLst>
              <a:ext uri="{FF2B5EF4-FFF2-40B4-BE49-F238E27FC236}">
                <a16:creationId xmlns:a16="http://schemas.microsoft.com/office/drawing/2014/main" id="{3E838D46-BA72-47F1-AB1E-6938698FBA77}"/>
              </a:ext>
            </a:extLst>
          </p:cNvPr>
          <p:cNvSpPr>
            <a:spLocks noGrp="1"/>
          </p:cNvSpPr>
          <p:nvPr>
            <p:ph type="sldNum" sz="quarter" idx="12"/>
          </p:nvPr>
        </p:nvSpPr>
        <p:spPr/>
        <p:txBody>
          <a:bodyPr/>
          <a:lstStyle/>
          <a:p>
            <a:pPr>
              <a:defRPr/>
            </a:pPr>
            <a:fld id="{8A61E25A-C0C6-4122-A48F-75B39AB25E5B}" type="slidenum">
              <a:rPr lang="en-US" smtClean="0"/>
              <a:pPr>
                <a:defRPr/>
              </a:pPr>
              <a:t>20</a:t>
            </a:fld>
            <a:endParaRPr lang="en-US" dirty="0"/>
          </a:p>
        </p:txBody>
      </p:sp>
      <p:pic>
        <p:nvPicPr>
          <p:cNvPr id="5" name="Picture 4" descr="Diagram, engineering drawing&#10;&#10;Description automatically generated">
            <a:extLst>
              <a:ext uri="{FF2B5EF4-FFF2-40B4-BE49-F238E27FC236}">
                <a16:creationId xmlns:a16="http://schemas.microsoft.com/office/drawing/2014/main" id="{B283A174-57AF-4AC7-AADF-3FAD7A0D96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93" t="8019" r="30408" b="14582"/>
          <a:stretch/>
        </p:blipFill>
        <p:spPr>
          <a:xfrm>
            <a:off x="1676400" y="1600200"/>
            <a:ext cx="5867400" cy="5257800"/>
          </a:xfrm>
          <a:prstGeom prst="rect">
            <a:avLst/>
          </a:prstGeom>
        </p:spPr>
      </p:pic>
    </p:spTree>
    <p:extLst>
      <p:ext uri="{BB962C8B-B14F-4D97-AF65-F5344CB8AC3E}">
        <p14:creationId xmlns:p14="http://schemas.microsoft.com/office/powerpoint/2010/main" val="328176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C8154E-1203-409B-9122-1DFF69374512}"/>
              </a:ext>
            </a:extLst>
          </p:cNvPr>
          <p:cNvSpPr>
            <a:spLocks noGrp="1"/>
          </p:cNvSpPr>
          <p:nvPr>
            <p:ph type="sldNum" sz="quarter" idx="12"/>
          </p:nvPr>
        </p:nvSpPr>
        <p:spPr/>
        <p:txBody>
          <a:bodyPr/>
          <a:lstStyle/>
          <a:p>
            <a:pPr>
              <a:defRPr/>
            </a:pPr>
            <a:fld id="{8A61E25A-C0C6-4122-A48F-75B39AB25E5B}" type="slidenum">
              <a:rPr lang="en-US" smtClean="0"/>
              <a:pPr>
                <a:defRPr/>
              </a:pPr>
              <a:t>21</a:t>
            </a:fld>
            <a:endParaRPr lang="en-US" dirty="0"/>
          </a:p>
        </p:txBody>
      </p:sp>
      <p:pic>
        <p:nvPicPr>
          <p:cNvPr id="5" name="Picture 4" descr="Diagram&#10;&#10;Description automatically generated">
            <a:extLst>
              <a:ext uri="{FF2B5EF4-FFF2-40B4-BE49-F238E27FC236}">
                <a16:creationId xmlns:a16="http://schemas.microsoft.com/office/drawing/2014/main" id="{831AD429-7C29-41AB-B0B8-FD2A6497D4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92" t="8411" r="17502" b="14018"/>
          <a:stretch/>
        </p:blipFill>
        <p:spPr>
          <a:xfrm rot="5400000">
            <a:off x="1875622" y="-643862"/>
            <a:ext cx="5392756" cy="8607668"/>
          </a:xfrm>
          <a:prstGeom prst="rect">
            <a:avLst/>
          </a:prstGeom>
        </p:spPr>
      </p:pic>
    </p:spTree>
    <p:extLst>
      <p:ext uri="{BB962C8B-B14F-4D97-AF65-F5344CB8AC3E}">
        <p14:creationId xmlns:p14="http://schemas.microsoft.com/office/powerpoint/2010/main" val="665420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4732-E05A-416B-9535-B68DEE78D9EC}"/>
              </a:ext>
            </a:extLst>
          </p:cNvPr>
          <p:cNvSpPr>
            <a:spLocks noGrp="1"/>
          </p:cNvSpPr>
          <p:nvPr>
            <p:ph type="ctrTitle"/>
          </p:nvPr>
        </p:nvSpPr>
        <p:spPr>
          <a:xfrm>
            <a:off x="685800" y="355734"/>
            <a:ext cx="7772400" cy="1092066"/>
          </a:xfrm>
        </p:spPr>
        <p:txBody>
          <a:bodyPr/>
          <a:lstStyle/>
          <a:p>
            <a:r>
              <a:rPr lang="en-US" sz="4400" b="1" dirty="0">
                <a:latin typeface="Arial" panose="020B0604020202020204" pitchFamily="34" charset="0"/>
                <a:cs typeface="Arial" panose="020B0604020202020204" pitchFamily="34" charset="0"/>
              </a:rPr>
              <a:t>Fire Department Renovation</a:t>
            </a:r>
          </a:p>
        </p:txBody>
      </p:sp>
      <p:sp>
        <p:nvSpPr>
          <p:cNvPr id="3" name="Subtitle 2">
            <a:extLst>
              <a:ext uri="{FF2B5EF4-FFF2-40B4-BE49-F238E27FC236}">
                <a16:creationId xmlns:a16="http://schemas.microsoft.com/office/drawing/2014/main" id="{778D427A-970F-487E-B801-1BF7EA19DC27}"/>
              </a:ext>
            </a:extLst>
          </p:cNvPr>
          <p:cNvSpPr>
            <a:spLocks noGrp="1"/>
          </p:cNvSpPr>
          <p:nvPr>
            <p:ph type="subTitle" idx="1"/>
          </p:nvPr>
        </p:nvSpPr>
        <p:spPr>
          <a:xfrm>
            <a:off x="990600" y="1816828"/>
            <a:ext cx="6858000" cy="4539522"/>
          </a:xfrm>
        </p:spPr>
        <p:txBody>
          <a:bodyPr/>
          <a:lstStyle/>
          <a:p>
            <a:pPr algn="l"/>
            <a:r>
              <a:rPr lang="en-US" sz="1800" b="1" dirty="0">
                <a:latin typeface="Arial" panose="020B0604020202020204" pitchFamily="34" charset="0"/>
                <a:cs typeface="Arial" panose="020B0604020202020204" pitchFamily="34" charset="0"/>
              </a:rPr>
              <a:t>Project includes:  </a:t>
            </a:r>
          </a:p>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New addition to rear of existing fire station including 5 bedrooms, storage area, fitness room, and 2 unisex restrooms with showers.</a:t>
            </a:r>
          </a:p>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New patio entrance way rear existing station.  </a:t>
            </a:r>
          </a:p>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Remove existing concrete slab in truck bay area and replace with 8” concrete slab due to deteriorating concrete in truck bay area.</a:t>
            </a:r>
          </a:p>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Renovating existing living quarters / kitchen, offices and unisex restroom</a:t>
            </a:r>
          </a:p>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New Secure entryway at front of existing station including reception office, antique apparatus bay.</a:t>
            </a:r>
          </a:p>
          <a:p>
            <a:pPr algn="l"/>
            <a:endParaRPr lang="en-US" sz="1800" b="1"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We have $130,000 budgeted for Annual Payment</a:t>
            </a:r>
          </a:p>
        </p:txBody>
      </p:sp>
      <p:sp>
        <p:nvSpPr>
          <p:cNvPr id="4" name="Slide Number Placeholder 3">
            <a:extLst>
              <a:ext uri="{FF2B5EF4-FFF2-40B4-BE49-F238E27FC236}">
                <a16:creationId xmlns:a16="http://schemas.microsoft.com/office/drawing/2014/main" id="{AF4A348A-5C7E-42A7-96D0-AC4067DA5A86}"/>
              </a:ext>
            </a:extLst>
          </p:cNvPr>
          <p:cNvSpPr>
            <a:spLocks noGrp="1"/>
          </p:cNvSpPr>
          <p:nvPr>
            <p:ph type="sldNum" sz="quarter" idx="12"/>
          </p:nvPr>
        </p:nvSpPr>
        <p:spPr/>
        <p:txBody>
          <a:bodyPr/>
          <a:lstStyle/>
          <a:p>
            <a:pPr>
              <a:defRPr/>
            </a:pPr>
            <a:fld id="{814EAED7-D943-4B1B-B47C-EAA042CB9244}" type="slidenum">
              <a:rPr lang="en-US" smtClean="0"/>
              <a:pPr>
                <a:defRPr/>
              </a:pPr>
              <a:t>22</a:t>
            </a:fld>
            <a:endParaRPr lang="en-US" dirty="0"/>
          </a:p>
        </p:txBody>
      </p:sp>
    </p:spTree>
    <p:extLst>
      <p:ext uri="{BB962C8B-B14F-4D97-AF65-F5344CB8AC3E}">
        <p14:creationId xmlns:p14="http://schemas.microsoft.com/office/powerpoint/2010/main" val="413657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ACA2-D31D-46B7-AEC4-EB2529DAE364}"/>
              </a:ext>
            </a:extLst>
          </p:cNvPr>
          <p:cNvSpPr>
            <a:spLocks noGrp="1"/>
          </p:cNvSpPr>
          <p:nvPr>
            <p:ph type="ctrTitle"/>
          </p:nvPr>
        </p:nvSpPr>
        <p:spPr>
          <a:xfrm>
            <a:off x="685800" y="609600"/>
            <a:ext cx="7772400" cy="1544637"/>
          </a:xfrm>
        </p:spPr>
        <p:txBody>
          <a:bodyPr/>
          <a:lstStyle/>
          <a:p>
            <a:r>
              <a:rPr lang="en-US" sz="4400" dirty="0">
                <a:latin typeface="Arial Black" panose="020B0A04020102020204" pitchFamily="34" charset="0"/>
              </a:rPr>
              <a:t>Proposed Fire Station Front</a:t>
            </a:r>
            <a:br>
              <a:rPr lang="en-US" sz="4400" dirty="0">
                <a:latin typeface="Arial Black" panose="020B0A04020102020204" pitchFamily="34" charset="0"/>
              </a:rPr>
            </a:br>
            <a:endParaRPr lang="en-US" sz="44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3BF7FC72-F2F4-4304-B86B-10115A73DCDC}"/>
              </a:ext>
            </a:extLst>
          </p:cNvPr>
          <p:cNvSpPr>
            <a:spLocks noGrp="1"/>
          </p:cNvSpPr>
          <p:nvPr>
            <p:ph type="sldNum" sz="quarter" idx="12"/>
          </p:nvPr>
        </p:nvSpPr>
        <p:spPr/>
        <p:txBody>
          <a:bodyPr/>
          <a:lstStyle/>
          <a:p>
            <a:pPr>
              <a:defRPr/>
            </a:pPr>
            <a:fld id="{814EAED7-D943-4B1B-B47C-EAA042CB9244}" type="slidenum">
              <a:rPr lang="en-US" smtClean="0"/>
              <a:pPr>
                <a:defRPr/>
              </a:pPr>
              <a:t>23</a:t>
            </a:fld>
            <a:endParaRPr lang="en-US" dirty="0"/>
          </a:p>
        </p:txBody>
      </p:sp>
      <p:pic>
        <p:nvPicPr>
          <p:cNvPr id="7" name="Picture 6" descr="Diagram, engineering drawing&#10;&#10;Description automatically generated">
            <a:extLst>
              <a:ext uri="{FF2B5EF4-FFF2-40B4-BE49-F238E27FC236}">
                <a16:creationId xmlns:a16="http://schemas.microsoft.com/office/drawing/2014/main" id="{E7FB624B-721C-4F73-867A-E06B555603D0}"/>
              </a:ext>
            </a:extLst>
          </p:cNvPr>
          <p:cNvPicPr>
            <a:picLocks noChangeAspect="1"/>
          </p:cNvPicPr>
          <p:nvPr/>
        </p:nvPicPr>
        <p:blipFill rotWithShape="1">
          <a:blip r:embed="rId2">
            <a:extLst>
              <a:ext uri="{28A0092B-C50C-407E-A947-70E740481C1C}">
                <a14:useLocalDpi xmlns:a14="http://schemas.microsoft.com/office/drawing/2010/main" val="0"/>
              </a:ext>
            </a:extLst>
          </a:blip>
          <a:srcRect l="42500" t="2176" r="21667" b="67628"/>
          <a:stretch/>
        </p:blipFill>
        <p:spPr>
          <a:xfrm>
            <a:off x="-1" y="1524000"/>
            <a:ext cx="9282545" cy="4749212"/>
          </a:xfrm>
          <a:prstGeom prst="rect">
            <a:avLst/>
          </a:prstGeom>
        </p:spPr>
      </p:pic>
    </p:spTree>
    <p:extLst>
      <p:ext uri="{BB962C8B-B14F-4D97-AF65-F5344CB8AC3E}">
        <p14:creationId xmlns:p14="http://schemas.microsoft.com/office/powerpoint/2010/main" val="867424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83ED18-169C-400C-B40D-021E5C5CF5C2}"/>
              </a:ext>
            </a:extLst>
          </p:cNvPr>
          <p:cNvSpPr>
            <a:spLocks noGrp="1"/>
          </p:cNvSpPr>
          <p:nvPr>
            <p:ph type="sldNum" sz="quarter" idx="12"/>
          </p:nvPr>
        </p:nvSpPr>
        <p:spPr/>
        <p:txBody>
          <a:bodyPr/>
          <a:lstStyle/>
          <a:p>
            <a:pPr>
              <a:defRPr/>
            </a:pPr>
            <a:fld id="{D0C06D5C-F805-4954-ABAB-811ACDB9BC9D}" type="slidenum">
              <a:rPr lang="en-US" smtClean="0"/>
              <a:pPr>
                <a:defRPr/>
              </a:pPr>
              <a:t>24</a:t>
            </a:fld>
            <a:endParaRPr lang="en-US" dirty="0"/>
          </a:p>
        </p:txBody>
      </p:sp>
      <p:sp>
        <p:nvSpPr>
          <p:cNvPr id="4" name="TextBox 3">
            <a:extLst>
              <a:ext uri="{FF2B5EF4-FFF2-40B4-BE49-F238E27FC236}">
                <a16:creationId xmlns:a16="http://schemas.microsoft.com/office/drawing/2014/main" id="{672B5B03-00A8-4151-9372-47B4CAC96D45}"/>
              </a:ext>
            </a:extLst>
          </p:cNvPr>
          <p:cNvSpPr txBox="1"/>
          <p:nvPr/>
        </p:nvSpPr>
        <p:spPr>
          <a:xfrm>
            <a:off x="657225" y="269669"/>
            <a:ext cx="7829550" cy="1938992"/>
          </a:xfrm>
          <a:prstGeom prst="rect">
            <a:avLst/>
          </a:prstGeom>
          <a:noFill/>
        </p:spPr>
        <p:txBody>
          <a:bodyPr wrap="square">
            <a:spAutoFit/>
          </a:bodyPr>
          <a:lstStyle/>
          <a:p>
            <a:pPr algn="ctr"/>
            <a:r>
              <a:rPr lang="en-US" sz="4400" b="1" dirty="0"/>
              <a:t>USDA Water &amp; Sewer Project Discussion</a:t>
            </a:r>
            <a:br>
              <a:rPr lang="en-US" sz="3200" dirty="0"/>
            </a:br>
            <a:endParaRPr lang="en-US" sz="3200" dirty="0"/>
          </a:p>
        </p:txBody>
      </p:sp>
      <p:graphicFrame>
        <p:nvGraphicFramePr>
          <p:cNvPr id="6" name="Table 5">
            <a:extLst>
              <a:ext uri="{FF2B5EF4-FFF2-40B4-BE49-F238E27FC236}">
                <a16:creationId xmlns:a16="http://schemas.microsoft.com/office/drawing/2014/main" id="{CA0FA5CE-D868-4A1F-8B36-74D0E41B8822}"/>
              </a:ext>
            </a:extLst>
          </p:cNvPr>
          <p:cNvGraphicFramePr>
            <a:graphicFrameLocks noGrp="1"/>
          </p:cNvGraphicFramePr>
          <p:nvPr>
            <p:extLst>
              <p:ext uri="{D42A27DB-BD31-4B8C-83A1-F6EECF244321}">
                <p14:modId xmlns:p14="http://schemas.microsoft.com/office/powerpoint/2010/main" val="2596504194"/>
              </p:ext>
            </p:extLst>
          </p:nvPr>
        </p:nvGraphicFramePr>
        <p:xfrm>
          <a:off x="821305" y="1605688"/>
          <a:ext cx="6752970" cy="4294591"/>
        </p:xfrm>
        <a:graphic>
          <a:graphicData uri="http://schemas.openxmlformats.org/drawingml/2006/table">
            <a:tbl>
              <a:tblPr/>
              <a:tblGrid>
                <a:gridCol w="4654550">
                  <a:extLst>
                    <a:ext uri="{9D8B030D-6E8A-4147-A177-3AD203B41FA5}">
                      <a16:colId xmlns:a16="http://schemas.microsoft.com/office/drawing/2014/main" val="1313368959"/>
                    </a:ext>
                  </a:extLst>
                </a:gridCol>
                <a:gridCol w="307721">
                  <a:extLst>
                    <a:ext uri="{9D8B030D-6E8A-4147-A177-3AD203B41FA5}">
                      <a16:colId xmlns:a16="http://schemas.microsoft.com/office/drawing/2014/main" val="3024800506"/>
                    </a:ext>
                  </a:extLst>
                </a:gridCol>
                <a:gridCol w="1790699">
                  <a:extLst>
                    <a:ext uri="{9D8B030D-6E8A-4147-A177-3AD203B41FA5}">
                      <a16:colId xmlns:a16="http://schemas.microsoft.com/office/drawing/2014/main" val="2490835052"/>
                    </a:ext>
                  </a:extLst>
                </a:gridCol>
              </a:tblGrid>
              <a:tr h="195185">
                <a:tc>
                  <a:txBody>
                    <a:bodyPr/>
                    <a:lstStyle/>
                    <a:p>
                      <a:pPr algn="l" fontAlgn="b"/>
                      <a:r>
                        <a:rPr lang="en-US" sz="1400" b="1" i="0" u="none" strike="noStrike" dirty="0">
                          <a:solidFill>
                            <a:srgbClr val="000000"/>
                          </a:solidFill>
                          <a:effectLst/>
                          <a:latin typeface="Arial" panose="020B0604020202020204" pitchFamily="34" charset="0"/>
                        </a:rPr>
                        <a:t>Preliminary Project List</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02966259"/>
                  </a:ext>
                </a:extLst>
              </a:tr>
              <a:tr h="195185">
                <a:tc>
                  <a:txBody>
                    <a:bodyPr/>
                    <a:lstStyle/>
                    <a:p>
                      <a:pPr algn="l" fontAlgn="b"/>
                      <a:r>
                        <a:rPr lang="en-US" sz="1400" b="0" i="0" u="none" strike="noStrike" dirty="0">
                          <a:solidFill>
                            <a:srgbClr val="000000"/>
                          </a:solidFill>
                          <a:effectLst/>
                          <a:latin typeface="Arial" panose="020B0604020202020204" pitchFamily="34" charset="0"/>
                        </a:rPr>
                        <a:t>12" Water Line-along Main St. (North Drive to Franklin St.)</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$1,491,000</a:t>
                      </a:r>
                    </a:p>
                  </a:txBody>
                  <a:tcPr marL="9525" marR="9525" marT="9525" marB="0" anchor="b">
                    <a:lnL>
                      <a:noFill/>
                    </a:lnL>
                    <a:lnR>
                      <a:noFill/>
                    </a:lnR>
                    <a:lnT>
                      <a:noFill/>
                    </a:lnT>
                    <a:lnB>
                      <a:noFill/>
                    </a:lnB>
                  </a:tcPr>
                </a:tc>
                <a:extLst>
                  <a:ext uri="{0D108BD9-81ED-4DB2-BD59-A6C34878D82A}">
                    <a16:rowId xmlns:a16="http://schemas.microsoft.com/office/drawing/2014/main" val="1101192128"/>
                  </a:ext>
                </a:extLst>
              </a:tr>
              <a:tr h="195185">
                <a:tc>
                  <a:txBody>
                    <a:bodyPr/>
                    <a:lstStyle/>
                    <a:p>
                      <a:pPr algn="l" fontAlgn="b"/>
                      <a:r>
                        <a:rPr lang="en-US" sz="1400" b="0" i="0" u="none" strike="noStrike" dirty="0">
                          <a:solidFill>
                            <a:srgbClr val="000000"/>
                          </a:solidFill>
                          <a:effectLst/>
                          <a:latin typeface="Arial" panose="020B0604020202020204" pitchFamily="34" charset="0"/>
                        </a:rPr>
                        <a:t>12" Water Line-along Main St. (Franklin Street to Lee St.)</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$425,000</a:t>
                      </a:r>
                    </a:p>
                  </a:txBody>
                  <a:tcPr marL="9525" marR="9525" marT="9525" marB="0" anchor="b">
                    <a:lnL>
                      <a:noFill/>
                    </a:lnL>
                    <a:lnR>
                      <a:noFill/>
                    </a:lnR>
                    <a:lnT>
                      <a:noFill/>
                    </a:lnT>
                    <a:lnB>
                      <a:noFill/>
                    </a:lnB>
                  </a:tcPr>
                </a:tc>
                <a:extLst>
                  <a:ext uri="{0D108BD9-81ED-4DB2-BD59-A6C34878D82A}">
                    <a16:rowId xmlns:a16="http://schemas.microsoft.com/office/drawing/2014/main" val="1756342157"/>
                  </a:ext>
                </a:extLst>
              </a:tr>
              <a:tr h="195185">
                <a:tc>
                  <a:txBody>
                    <a:bodyPr/>
                    <a:lstStyle/>
                    <a:p>
                      <a:pPr algn="l" fontAlgn="b"/>
                      <a:r>
                        <a:rPr lang="en-US" sz="1400" b="0" i="0" u="none" strike="noStrike" dirty="0">
                          <a:solidFill>
                            <a:srgbClr val="000000"/>
                          </a:solidFill>
                          <a:effectLst/>
                          <a:latin typeface="Arial" panose="020B0604020202020204" pitchFamily="34" charset="0"/>
                        </a:rPr>
                        <a:t>12" Water Line-along NC Hwy 49 (North Drive to Hwy 49)</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$731,000</a:t>
                      </a:r>
                    </a:p>
                  </a:txBody>
                  <a:tcPr marL="9525" marR="9525" marT="9525" marB="0" anchor="b">
                    <a:lnL>
                      <a:noFill/>
                    </a:lnL>
                    <a:lnR>
                      <a:noFill/>
                    </a:lnR>
                    <a:lnT>
                      <a:noFill/>
                    </a:lnT>
                    <a:lnB>
                      <a:noFill/>
                    </a:lnB>
                  </a:tcPr>
                </a:tc>
                <a:extLst>
                  <a:ext uri="{0D108BD9-81ED-4DB2-BD59-A6C34878D82A}">
                    <a16:rowId xmlns:a16="http://schemas.microsoft.com/office/drawing/2014/main" val="656863952"/>
                  </a:ext>
                </a:extLst>
              </a:tr>
              <a:tr h="195185">
                <a:tc>
                  <a:txBody>
                    <a:bodyPr/>
                    <a:lstStyle/>
                    <a:p>
                      <a:pPr algn="l" fontAlgn="b"/>
                      <a:r>
                        <a:rPr lang="en-US" sz="1400" b="0" i="0" u="none" strike="noStrike" dirty="0">
                          <a:solidFill>
                            <a:srgbClr val="000000"/>
                          </a:solidFill>
                          <a:effectLst/>
                          <a:latin typeface="Arial" panose="020B0604020202020204" pitchFamily="34" charset="0"/>
                        </a:rPr>
                        <a:t>12" Water Line-along NC Hwy 49 (North Drive to Main St.)</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$278,000</a:t>
                      </a:r>
                    </a:p>
                  </a:txBody>
                  <a:tcPr marL="9525" marR="9525" marT="9525" marB="0" anchor="b">
                    <a:lnL>
                      <a:noFill/>
                    </a:lnL>
                    <a:lnR>
                      <a:noFill/>
                    </a:lnR>
                    <a:lnT>
                      <a:noFill/>
                    </a:lnT>
                    <a:lnB>
                      <a:noFill/>
                    </a:lnB>
                  </a:tcPr>
                </a:tc>
                <a:extLst>
                  <a:ext uri="{0D108BD9-81ED-4DB2-BD59-A6C34878D82A}">
                    <a16:rowId xmlns:a16="http://schemas.microsoft.com/office/drawing/2014/main" val="2817562869"/>
                  </a:ext>
                </a:extLst>
              </a:tr>
              <a:tr h="195185">
                <a:tc gridSpan="2">
                  <a:txBody>
                    <a:bodyPr/>
                    <a:lstStyle/>
                    <a:p>
                      <a:pPr algn="l" fontAlgn="b"/>
                      <a:r>
                        <a:rPr lang="en-US" sz="1400" b="0" i="0" u="none" strike="noStrike" dirty="0">
                          <a:solidFill>
                            <a:srgbClr val="000000"/>
                          </a:solidFill>
                          <a:effectLst/>
                          <a:latin typeface="Arial" panose="020B0604020202020204" pitchFamily="34" charset="0"/>
                        </a:rPr>
                        <a:t>12" Water Line-along Franklin St (Main Street to Blueberry St.)</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lnL w="12700" cmpd="sng">
                      <a:noFill/>
                      <a:prstDash val="solid"/>
                    </a:lnL>
                    <a:lnT w="12700" cmpd="sng">
                      <a:noFill/>
                      <a:prstDash val="solid"/>
                    </a:lnT>
                  </a:tcPr>
                </a:tc>
                <a:tc>
                  <a:txBody>
                    <a:bodyPr/>
                    <a:lstStyle/>
                    <a:p>
                      <a:pPr algn="r" fontAlgn="b"/>
                      <a:r>
                        <a:rPr lang="en-US" sz="1400" b="0" i="0" u="none" strike="noStrike" dirty="0">
                          <a:solidFill>
                            <a:srgbClr val="000000"/>
                          </a:solidFill>
                          <a:effectLst/>
                          <a:latin typeface="Arial" panose="020B0604020202020204" pitchFamily="34" charset="0"/>
                        </a:rPr>
                        <a:t>$1,124,000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4097933"/>
                  </a:ext>
                </a:extLst>
              </a:tr>
              <a:tr h="195185">
                <a:tc>
                  <a:txBody>
                    <a:bodyPr/>
                    <a:lstStyle/>
                    <a:p>
                      <a:pPr algn="l" fontAlgn="b"/>
                      <a:r>
                        <a:rPr lang="en-US" sz="1400" b="0" i="0" u="none" strike="noStrike" dirty="0">
                          <a:solidFill>
                            <a:srgbClr val="000000"/>
                          </a:solidFill>
                          <a:effectLst/>
                          <a:latin typeface="Arial" panose="020B0604020202020204" pitchFamily="34" charset="0"/>
                        </a:rPr>
                        <a:t>Sewer to Eliminate Food Lion PS &amp; Force Main to WSACC</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Arial" panose="020B0604020202020204" pitchFamily="34" charset="0"/>
                        </a:rPr>
                        <a:t>$2,321,000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66740416"/>
                  </a:ext>
                </a:extLst>
              </a:tr>
              <a:tr h="862484">
                <a:tc>
                  <a:txBody>
                    <a:bodyPr/>
                    <a:lstStyle/>
                    <a:p>
                      <a:pPr algn="l" fontAlgn="b"/>
                      <a:r>
                        <a:rPr lang="en-US" sz="1400" b="0" i="0" u="none" strike="noStrike" dirty="0">
                          <a:solidFill>
                            <a:srgbClr val="000000"/>
                          </a:solidFill>
                          <a:effectLst/>
                          <a:latin typeface="Arial" panose="020B0604020202020204" pitchFamily="34" charset="0"/>
                        </a:rPr>
                        <a:t>       </a:t>
                      </a:r>
                      <a:r>
                        <a:rPr lang="en-US" sz="1200" b="0" i="1" u="none" strike="noStrike" dirty="0">
                          <a:solidFill>
                            <a:srgbClr val="000000"/>
                          </a:solidFill>
                          <a:effectLst/>
                          <a:latin typeface="Arial" panose="020B0604020202020204" pitchFamily="34" charset="0"/>
                        </a:rPr>
                        <a:t>Gravity Sewer – Hwy 49 LS to Food Lion LS            $359,000</a:t>
                      </a:r>
                    </a:p>
                    <a:p>
                      <a:pPr algn="l" fontAlgn="b"/>
                      <a:r>
                        <a:rPr lang="en-US" sz="1200" b="0" i="1" u="none" strike="noStrike" dirty="0">
                          <a:solidFill>
                            <a:srgbClr val="000000"/>
                          </a:solidFill>
                          <a:effectLst/>
                          <a:latin typeface="Arial" panose="020B0604020202020204" pitchFamily="34" charset="0"/>
                        </a:rPr>
                        <a:t>        Gravity Sewer – Hwy 49 LS to Hwy 49                     $384,000</a:t>
                      </a:r>
                    </a:p>
                    <a:p>
                      <a:pPr algn="l" fontAlgn="b"/>
                      <a:r>
                        <a:rPr lang="en-US" sz="1200" b="0" i="1" u="none" strike="noStrike" dirty="0">
                          <a:solidFill>
                            <a:srgbClr val="000000"/>
                          </a:solidFill>
                          <a:effectLst/>
                          <a:latin typeface="Arial" panose="020B0604020202020204" pitchFamily="34" charset="0"/>
                        </a:rPr>
                        <a:t>        New Hwy 49 Lift Station                                            $798,000</a:t>
                      </a:r>
                    </a:p>
                    <a:p>
                      <a:pPr algn="l" fontAlgn="b"/>
                      <a:r>
                        <a:rPr lang="en-US" sz="1200" b="0" i="1" u="none" strike="noStrike" dirty="0">
                          <a:solidFill>
                            <a:srgbClr val="000000"/>
                          </a:solidFill>
                          <a:effectLst/>
                          <a:latin typeface="Arial" panose="020B0604020202020204" pitchFamily="34" charset="0"/>
                        </a:rPr>
                        <a:t>        10” Force main to Existing WSACC PS                     $780,000                             </a:t>
                      </a:r>
                      <a:endParaRPr lang="en-US" sz="1400" b="0" i="0" u="none" strike="noStrike" dirty="0">
                        <a:solidFill>
                          <a:srgbClr val="000000"/>
                        </a:solidFill>
                        <a:effectLst/>
                        <a:latin typeface="Arial" panose="020B0604020202020204" pitchFamily="34" charset="0"/>
                      </a:endParaRPr>
                    </a:p>
                    <a:p>
                      <a:pPr algn="l" fontAlgn="b"/>
                      <a:r>
                        <a:rPr lang="en-US" sz="1400" b="0" i="0" u="none" strike="noStrike" dirty="0">
                          <a:solidFill>
                            <a:srgbClr val="000000"/>
                          </a:solidFill>
                          <a:effectLst/>
                          <a:latin typeface="Arial" panose="020B0604020202020204" pitchFamily="34" charset="0"/>
                        </a:rPr>
                        <a:t>Sewer Rehab-B St. Area and Manhole Rehabilitation</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$937,000</a:t>
                      </a:r>
                    </a:p>
                  </a:txBody>
                  <a:tcPr marL="9525" marR="9525" marT="9525" marB="0" anchor="b">
                    <a:lnL>
                      <a:noFill/>
                    </a:lnL>
                    <a:lnR>
                      <a:noFill/>
                    </a:lnR>
                    <a:lnT>
                      <a:noFill/>
                    </a:lnT>
                    <a:lnB>
                      <a:noFill/>
                    </a:lnB>
                  </a:tcPr>
                </a:tc>
                <a:extLst>
                  <a:ext uri="{0D108BD9-81ED-4DB2-BD59-A6C34878D82A}">
                    <a16:rowId xmlns:a16="http://schemas.microsoft.com/office/drawing/2014/main" val="3358632666"/>
                  </a:ext>
                </a:extLst>
              </a:tr>
              <a:tr h="221877">
                <a:tc>
                  <a:txBody>
                    <a:bodyPr/>
                    <a:lstStyle/>
                    <a:p>
                      <a:pPr algn="r" fontAlgn="b"/>
                      <a:r>
                        <a:rPr lang="en-US" sz="1600" b="1" i="0" u="none" strike="noStrike" dirty="0">
                          <a:solidFill>
                            <a:srgbClr val="000000"/>
                          </a:solidFill>
                          <a:effectLst/>
                          <a:latin typeface="Arial" panose="020B0604020202020204" pitchFamily="34" charset="0"/>
                        </a:rPr>
                        <a:t>Construction Subtotal</a:t>
                      </a: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600" b="1" i="0" u="none" strike="noStrike" dirty="0">
                          <a:solidFill>
                            <a:srgbClr val="000000"/>
                          </a:solidFill>
                          <a:effectLst/>
                          <a:latin typeface="Arial" panose="020B0604020202020204" pitchFamily="34" charset="0"/>
                        </a:rPr>
                        <a:t>$7,307,000</a:t>
                      </a:r>
                    </a:p>
                  </a:txBody>
                  <a:tcPr marL="9525" marR="9525" marT="9525" marB="0" anchor="b">
                    <a:lnL>
                      <a:noFill/>
                    </a:lnL>
                    <a:lnR>
                      <a:noFill/>
                    </a:lnR>
                    <a:lnT>
                      <a:noFill/>
                    </a:lnT>
                    <a:lnB>
                      <a:noFill/>
                    </a:lnB>
                  </a:tcPr>
                </a:tc>
                <a:extLst>
                  <a:ext uri="{0D108BD9-81ED-4DB2-BD59-A6C34878D82A}">
                    <a16:rowId xmlns:a16="http://schemas.microsoft.com/office/drawing/2014/main" val="1205866353"/>
                  </a:ext>
                </a:extLst>
              </a:tr>
              <a:tr h="195185">
                <a:tc>
                  <a:txBody>
                    <a:bodyPr/>
                    <a:lstStyle/>
                    <a:p>
                      <a:pPr algn="l" fontAlgn="b"/>
                      <a:r>
                        <a:rPr lang="en-US" sz="1400" b="0" i="0" u="none" strike="noStrike" dirty="0">
                          <a:solidFill>
                            <a:schemeClr val="tx1"/>
                          </a:solidFill>
                          <a:effectLst/>
                          <a:latin typeface="Arial" panose="020B0604020202020204" pitchFamily="34" charset="0"/>
                        </a:rPr>
                        <a:t>Other costs </a:t>
                      </a:r>
                      <a:r>
                        <a:rPr lang="en-US" sz="1000" b="0" i="0" u="none" strike="noStrike" dirty="0">
                          <a:solidFill>
                            <a:schemeClr val="tx1"/>
                          </a:solidFill>
                          <a:effectLst/>
                          <a:latin typeface="Arial" panose="020B0604020202020204" pitchFamily="34" charset="0"/>
                        </a:rPr>
                        <a:t>(Legal fees, Permits, Engineering, Contingencies, BAN Interest)</a:t>
                      </a:r>
                      <a:endParaRPr lang="en-US" sz="1400" b="0" i="0" u="none" strike="noStrike" dirty="0">
                        <a:solidFill>
                          <a:schemeClr val="tx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chemeClr val="tx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chemeClr val="tx1"/>
                          </a:solidFill>
                          <a:effectLst/>
                          <a:latin typeface="Arial" panose="020B0604020202020204" pitchFamily="34" charset="0"/>
                        </a:rPr>
                        <a:t>$1,898,000</a:t>
                      </a:r>
                    </a:p>
                  </a:txBody>
                  <a:tcPr marL="9525" marR="9525" marT="9525" marB="0" anchor="b">
                    <a:lnL>
                      <a:noFill/>
                    </a:lnL>
                    <a:lnR>
                      <a:noFill/>
                    </a:lnR>
                    <a:lnT>
                      <a:noFill/>
                    </a:lnT>
                    <a:lnB>
                      <a:noFill/>
                    </a:lnB>
                  </a:tcPr>
                </a:tc>
                <a:extLst>
                  <a:ext uri="{0D108BD9-81ED-4DB2-BD59-A6C34878D82A}">
                    <a16:rowId xmlns:a16="http://schemas.microsoft.com/office/drawing/2014/main" val="3317596623"/>
                  </a:ext>
                </a:extLst>
              </a:tr>
              <a:tr h="221877">
                <a:tc>
                  <a:txBody>
                    <a:bodyPr/>
                    <a:lstStyle/>
                    <a:p>
                      <a:pPr algn="r" fontAlgn="b"/>
                      <a:r>
                        <a:rPr lang="en-US" sz="1600" b="1" i="0" u="none" strike="noStrike" dirty="0">
                          <a:solidFill>
                            <a:schemeClr val="tx1"/>
                          </a:solidFill>
                          <a:effectLst/>
                          <a:latin typeface="Arial" panose="020B0604020202020204" pitchFamily="34" charset="0"/>
                        </a:rPr>
                        <a:t>Total Project Budget</a:t>
                      </a:r>
                    </a:p>
                  </a:txBody>
                  <a:tcPr marL="9525" marR="9525" marT="9525" marB="0" anchor="b">
                    <a:lnL>
                      <a:noFill/>
                    </a:lnL>
                    <a:lnR>
                      <a:noFill/>
                    </a:lnR>
                    <a:lnT>
                      <a:noFill/>
                    </a:lnT>
                    <a:lnB>
                      <a:noFill/>
                    </a:lnB>
                  </a:tcPr>
                </a:tc>
                <a:tc>
                  <a:txBody>
                    <a:bodyPr/>
                    <a:lstStyle/>
                    <a:p>
                      <a:pPr algn="l" fontAlgn="b"/>
                      <a:endParaRPr lang="en-US" sz="1600" b="0" i="0" u="none" strike="noStrike" dirty="0">
                        <a:solidFill>
                          <a:schemeClr val="tx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600" b="1" i="0" u="none" strike="noStrike" dirty="0">
                          <a:solidFill>
                            <a:schemeClr val="tx1"/>
                          </a:solidFill>
                          <a:effectLst/>
                          <a:latin typeface="Arial" panose="020B0604020202020204" pitchFamily="34" charset="0"/>
                        </a:rPr>
                        <a:t>$9,205,000</a:t>
                      </a:r>
                    </a:p>
                  </a:txBody>
                  <a:tcPr marL="9525" marR="9525" marT="9525" marB="0" anchor="b">
                    <a:lnL>
                      <a:noFill/>
                    </a:lnL>
                    <a:lnR>
                      <a:noFill/>
                    </a:lnR>
                    <a:lnT>
                      <a:noFill/>
                    </a:lnT>
                    <a:lnB>
                      <a:noFill/>
                    </a:lnB>
                  </a:tcPr>
                </a:tc>
                <a:extLst>
                  <a:ext uri="{0D108BD9-81ED-4DB2-BD59-A6C34878D82A}">
                    <a16:rowId xmlns:a16="http://schemas.microsoft.com/office/drawing/2014/main" val="2792421665"/>
                  </a:ext>
                </a:extLst>
              </a:tr>
              <a:tr h="195185">
                <a:tc>
                  <a:txBody>
                    <a:bodyPr/>
                    <a:lstStyle/>
                    <a:p>
                      <a:pPr algn="l" fontAlgn="b"/>
                      <a:endParaRPr lang="en-US" sz="1400" b="0" i="0" u="none" strike="noStrike" dirty="0">
                        <a:solidFill>
                          <a:srgbClr val="FF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48824933"/>
                  </a:ext>
                </a:extLst>
              </a:tr>
              <a:tr h="195185">
                <a:tc>
                  <a:txBody>
                    <a:bodyPr/>
                    <a:lstStyle/>
                    <a:p>
                      <a:pPr algn="l" fontAlgn="b"/>
                      <a:r>
                        <a:rPr lang="en-US" sz="1350" b="0" i="0" u="none" strike="noStrike" dirty="0">
                          <a:solidFill>
                            <a:srgbClr val="000000"/>
                          </a:solidFill>
                          <a:effectLst/>
                          <a:latin typeface="Arial" panose="020B0604020202020204" pitchFamily="34" charset="0"/>
                        </a:rPr>
                        <a:t>Terms:  Finance for 40 years @ 2.250% current interest rate</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97907437"/>
                  </a:ext>
                </a:extLst>
              </a:tr>
              <a:tr h="351241">
                <a:tc gridSpan="2">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lnL w="12700" cmpd="sng">
                      <a:noFill/>
                      <a:prstDash val="solid"/>
                    </a:lnL>
                    <a:lnT w="12700" cmpd="sng">
                      <a:noFill/>
                      <a:prstDash val="solid"/>
                    </a:lnT>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01352034"/>
                  </a:ext>
                </a:extLst>
              </a:tr>
              <a:tr h="195185">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21430805"/>
                  </a:ext>
                </a:extLst>
              </a:tr>
            </a:tbl>
          </a:graphicData>
        </a:graphic>
      </p:graphicFrame>
      <p:sp>
        <p:nvSpPr>
          <p:cNvPr id="3" name="TextBox 2">
            <a:extLst>
              <a:ext uri="{FF2B5EF4-FFF2-40B4-BE49-F238E27FC236}">
                <a16:creationId xmlns:a16="http://schemas.microsoft.com/office/drawing/2014/main" id="{882A29AD-2027-4DB6-9299-64E73FB145C5}"/>
              </a:ext>
            </a:extLst>
          </p:cNvPr>
          <p:cNvSpPr txBox="1"/>
          <p:nvPr/>
        </p:nvSpPr>
        <p:spPr>
          <a:xfrm>
            <a:off x="657225" y="5951850"/>
            <a:ext cx="7262322" cy="369332"/>
          </a:xfrm>
          <a:prstGeom prst="rect">
            <a:avLst/>
          </a:prstGeom>
          <a:noFill/>
        </p:spPr>
        <p:txBody>
          <a:bodyPr wrap="square" rtlCol="0">
            <a:spAutoFit/>
          </a:bodyPr>
          <a:lstStyle/>
          <a:p>
            <a:r>
              <a:rPr lang="en-US" b="1" i="1" dirty="0"/>
              <a:t>Staff anticipates this project will be over budget.  </a:t>
            </a:r>
          </a:p>
        </p:txBody>
      </p:sp>
      <p:sp>
        <p:nvSpPr>
          <p:cNvPr id="7" name="TextBox 6">
            <a:extLst>
              <a:ext uri="{FF2B5EF4-FFF2-40B4-BE49-F238E27FC236}">
                <a16:creationId xmlns:a16="http://schemas.microsoft.com/office/drawing/2014/main" id="{4E3439C2-F7FF-4B9B-9F50-9EB8630CC58A}"/>
              </a:ext>
            </a:extLst>
          </p:cNvPr>
          <p:cNvSpPr txBox="1"/>
          <p:nvPr/>
        </p:nvSpPr>
        <p:spPr>
          <a:xfrm>
            <a:off x="751533" y="5335264"/>
            <a:ext cx="7249467" cy="507831"/>
          </a:xfrm>
          <a:prstGeom prst="rect">
            <a:avLst/>
          </a:prstGeom>
          <a:noFill/>
        </p:spPr>
        <p:txBody>
          <a:bodyPr wrap="square">
            <a:spAutoFit/>
          </a:bodyPr>
          <a:lstStyle/>
          <a:p>
            <a:r>
              <a:rPr lang="en-US" sz="1350" dirty="0">
                <a:latin typeface="Arial" panose="020B0604020202020204" pitchFamily="34" charset="0"/>
                <a:cs typeface="Arial" panose="020B0604020202020204" pitchFamily="34" charset="0"/>
              </a:rPr>
              <a:t>Annual Payment:  $351,000 (USDA Project budget is $8 million dollars with an annual payment of no more than $303,496)</a:t>
            </a:r>
          </a:p>
        </p:txBody>
      </p:sp>
    </p:spTree>
    <p:extLst>
      <p:ext uri="{BB962C8B-B14F-4D97-AF65-F5344CB8AC3E}">
        <p14:creationId xmlns:p14="http://schemas.microsoft.com/office/powerpoint/2010/main" val="377822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B95C-7B37-4D8C-BCCE-8A2EA448A004}"/>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State Budget Projects</a:t>
            </a:r>
          </a:p>
        </p:txBody>
      </p:sp>
      <p:sp>
        <p:nvSpPr>
          <p:cNvPr id="3" name="Content Placeholder 2">
            <a:extLst>
              <a:ext uri="{FF2B5EF4-FFF2-40B4-BE49-F238E27FC236}">
                <a16:creationId xmlns:a16="http://schemas.microsoft.com/office/drawing/2014/main" id="{AAA6F43E-BBF2-4842-938A-731A11AFD35C}"/>
              </a:ext>
            </a:extLst>
          </p:cNvPr>
          <p:cNvSpPr>
            <a:spLocks noGrp="1"/>
          </p:cNvSpPr>
          <p:nvPr>
            <p:ph idx="1"/>
          </p:nvPr>
        </p:nvSpPr>
        <p:spPr/>
        <p:txBody>
          <a:bodyPr/>
          <a:lstStyle/>
          <a:p>
            <a:pPr marL="0" indent="0">
              <a:buNone/>
            </a:pPr>
            <a:r>
              <a:rPr lang="en-US" sz="1400" b="1" dirty="0">
                <a:latin typeface="Arial" panose="020B0604020202020204" pitchFamily="34" charset="0"/>
                <a:cs typeface="Arial" panose="020B0604020202020204" pitchFamily="34" charset="0"/>
              </a:rPr>
              <a:t>Preliminary Project List</a:t>
            </a:r>
          </a:p>
          <a:p>
            <a:pPr marL="0" indent="0">
              <a:buNone/>
            </a:pPr>
            <a:r>
              <a:rPr lang="en-US" sz="1400" i="1" dirty="0">
                <a:latin typeface="Arial" panose="020B0604020202020204" pitchFamily="34" charset="0"/>
                <a:cs typeface="Arial" panose="020B0604020202020204" pitchFamily="34" charset="0"/>
              </a:rPr>
              <a:t>List below is total project budgets and includes contingency, engineering, and property/easement acquisition where necessary.</a:t>
            </a:r>
          </a:p>
          <a:p>
            <a:pPr marL="0" indent="0">
              <a:buNone/>
            </a:pPr>
            <a:r>
              <a:rPr lang="en-US" sz="1400" b="1" dirty="0">
                <a:latin typeface="Arial" panose="020B0604020202020204" pitchFamily="34" charset="0"/>
                <a:cs typeface="Arial" panose="020B0604020202020204" pitchFamily="34" charset="0"/>
              </a:rPr>
              <a:t>12” Water Line – Cook Street					$   225,000</a:t>
            </a:r>
          </a:p>
          <a:p>
            <a:pPr marL="0" indent="0">
              <a:buNone/>
            </a:pPr>
            <a:r>
              <a:rPr lang="en-US" sz="1400" b="1" dirty="0">
                <a:latin typeface="Arial" panose="020B0604020202020204" pitchFamily="34" charset="0"/>
                <a:cs typeface="Arial" panose="020B0604020202020204" pitchFamily="34" charset="0"/>
              </a:rPr>
              <a:t>12” Water Line – West Franklin Street and Skyland			$1,055,000</a:t>
            </a:r>
          </a:p>
          <a:p>
            <a:pPr marL="0" indent="0">
              <a:buNone/>
            </a:pPr>
            <a:r>
              <a:rPr lang="en-US" sz="1400" b="1" dirty="0">
                <a:latin typeface="Arial" panose="020B0604020202020204" pitchFamily="34" charset="0"/>
                <a:cs typeface="Arial" panose="020B0604020202020204" pitchFamily="34" charset="0"/>
              </a:rPr>
              <a:t>Raw Water Reservoir Relining					$   467,000</a:t>
            </a:r>
          </a:p>
          <a:p>
            <a:pPr marL="0" indent="0">
              <a:buNone/>
            </a:pPr>
            <a:r>
              <a:rPr lang="en-US" sz="1400" b="1" dirty="0">
                <a:latin typeface="Arial" panose="020B0604020202020204" pitchFamily="34" charset="0"/>
                <a:cs typeface="Arial" panose="020B0604020202020204" pitchFamily="34" charset="0"/>
              </a:rPr>
              <a:t>Raw Water Intake						$   750,000</a:t>
            </a:r>
          </a:p>
          <a:p>
            <a:pPr marL="0" indent="0">
              <a:buNone/>
            </a:pPr>
            <a:r>
              <a:rPr lang="en-US" sz="1400" b="1" dirty="0">
                <a:latin typeface="Arial" panose="020B0604020202020204" pitchFamily="34" charset="0"/>
                <a:cs typeface="Arial" panose="020B0604020202020204" pitchFamily="34" charset="0"/>
              </a:rPr>
              <a:t>Lower Adams Creek Sewer					</a:t>
            </a:r>
            <a:r>
              <a:rPr lang="en-US" sz="1400" b="1" u="sng" dirty="0">
                <a:latin typeface="Arial" panose="020B0604020202020204" pitchFamily="34" charset="0"/>
                <a:cs typeface="Arial" panose="020B0604020202020204" pitchFamily="34" charset="0"/>
              </a:rPr>
              <a:t>$4,275,000</a:t>
            </a:r>
          </a:p>
          <a:p>
            <a:pPr marL="0" indent="0">
              <a:lnSpc>
                <a:spcPct val="100000"/>
              </a:lnSpc>
              <a:spcBef>
                <a:spcPts val="0"/>
              </a:spcBef>
              <a:buNone/>
            </a:pPr>
            <a:r>
              <a:rPr lang="en-US" sz="14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Lower Adams Creek Interceptor	  $2,977,000</a:t>
            </a:r>
          </a:p>
          <a:p>
            <a:pPr marL="0" indent="0">
              <a:lnSpc>
                <a:spcPct val="100000"/>
              </a:lnSpc>
              <a:spcBef>
                <a:spcPts val="0"/>
              </a:spcBef>
              <a:buNone/>
            </a:pPr>
            <a:r>
              <a:rPr lang="en-US" sz="1200" i="1" dirty="0">
                <a:latin typeface="Arial" panose="020B0604020202020204" pitchFamily="34" charset="0"/>
                <a:cs typeface="Arial" panose="020B0604020202020204" pitchFamily="34" charset="0"/>
              </a:rPr>
              <a:t>     8” Gravity from Summer Street LS	  $   546,000</a:t>
            </a:r>
          </a:p>
          <a:p>
            <a:pPr marL="0" indent="0">
              <a:lnSpc>
                <a:spcPct val="100000"/>
              </a:lnSpc>
              <a:spcBef>
                <a:spcPts val="0"/>
              </a:spcBef>
              <a:buNone/>
            </a:pPr>
            <a:r>
              <a:rPr lang="en-US" sz="1200" i="1" dirty="0">
                <a:latin typeface="Arial" panose="020B0604020202020204" pitchFamily="34" charset="0"/>
                <a:cs typeface="Arial" panose="020B0604020202020204" pitchFamily="34" charset="0"/>
              </a:rPr>
              <a:t>     8” Gravity from Pasture LS	  $   752,000</a:t>
            </a:r>
            <a:endParaRPr lang="en-US" sz="12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CONSTRUCTION ESTIMATE:	$6,772,000</a:t>
            </a:r>
          </a:p>
          <a:p>
            <a:pPr marL="0" indent="0">
              <a:buNone/>
            </a:pP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Contingencies and Engineering (25%)			$1,693,000</a:t>
            </a:r>
          </a:p>
          <a:p>
            <a:pPr marL="0" indent="0">
              <a:buNone/>
            </a:pPr>
            <a:r>
              <a:rPr lang="en-US" sz="1400" b="1" dirty="0">
                <a:latin typeface="Arial" panose="020B0604020202020204" pitchFamily="34" charset="0"/>
                <a:cs typeface="Arial" panose="020B0604020202020204" pitchFamily="34" charset="0"/>
              </a:rPr>
              <a:t>				TOTAL COST ESTIMATE:	$8,465,000</a:t>
            </a:r>
          </a:p>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Project Start Date:  Late Fall 2022</a:t>
            </a:r>
          </a:p>
        </p:txBody>
      </p:sp>
      <p:sp>
        <p:nvSpPr>
          <p:cNvPr id="4" name="Slide Number Placeholder 3">
            <a:extLst>
              <a:ext uri="{FF2B5EF4-FFF2-40B4-BE49-F238E27FC236}">
                <a16:creationId xmlns:a16="http://schemas.microsoft.com/office/drawing/2014/main" id="{429253A6-DC4A-4B9B-B4B2-30E0CF81DE55}"/>
              </a:ext>
            </a:extLst>
          </p:cNvPr>
          <p:cNvSpPr>
            <a:spLocks noGrp="1"/>
          </p:cNvSpPr>
          <p:nvPr>
            <p:ph type="sldNum" sz="quarter" idx="12"/>
          </p:nvPr>
        </p:nvSpPr>
        <p:spPr/>
        <p:txBody>
          <a:bodyPr/>
          <a:lstStyle/>
          <a:p>
            <a:pPr>
              <a:defRPr/>
            </a:pPr>
            <a:fld id="{D2E45C62-4BB4-4BCC-AC11-DC43C1B99953}" type="slidenum">
              <a:rPr lang="en-US" smtClean="0"/>
              <a:pPr>
                <a:defRPr/>
              </a:pPr>
              <a:t>25</a:t>
            </a:fld>
            <a:endParaRPr lang="en-US" dirty="0"/>
          </a:p>
        </p:txBody>
      </p:sp>
    </p:spTree>
    <p:extLst>
      <p:ext uri="{BB962C8B-B14F-4D97-AF65-F5344CB8AC3E}">
        <p14:creationId xmlns:p14="http://schemas.microsoft.com/office/powerpoint/2010/main" val="4213345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4777F3-731F-405A-81D0-53DC094B0D93}"/>
              </a:ext>
            </a:extLst>
          </p:cNvPr>
          <p:cNvSpPr>
            <a:spLocks noGrp="1"/>
          </p:cNvSpPr>
          <p:nvPr>
            <p:ph type="sldNum" sz="quarter" idx="12"/>
          </p:nvPr>
        </p:nvSpPr>
        <p:spPr/>
        <p:txBody>
          <a:bodyPr/>
          <a:lstStyle/>
          <a:p>
            <a:pPr>
              <a:defRPr/>
            </a:pPr>
            <a:fld id="{D0C06D5C-F805-4954-ABAB-811ACDB9BC9D}" type="slidenum">
              <a:rPr lang="en-US" smtClean="0"/>
              <a:pPr>
                <a:defRPr/>
              </a:pPr>
              <a:t>26</a:t>
            </a:fld>
            <a:endParaRPr lang="en-US" dirty="0"/>
          </a:p>
        </p:txBody>
      </p:sp>
      <p:sp>
        <p:nvSpPr>
          <p:cNvPr id="3" name="TextBox 2">
            <a:extLst>
              <a:ext uri="{FF2B5EF4-FFF2-40B4-BE49-F238E27FC236}">
                <a16:creationId xmlns:a16="http://schemas.microsoft.com/office/drawing/2014/main" id="{7D21EAE7-206B-4C0C-A3AC-8464BEEBD2E1}"/>
              </a:ext>
            </a:extLst>
          </p:cNvPr>
          <p:cNvSpPr txBox="1"/>
          <p:nvPr/>
        </p:nvSpPr>
        <p:spPr>
          <a:xfrm>
            <a:off x="758359" y="304800"/>
            <a:ext cx="7627281" cy="1446550"/>
          </a:xfrm>
          <a:prstGeom prst="rect">
            <a:avLst/>
          </a:prstGeom>
          <a:noFill/>
        </p:spPr>
        <p:txBody>
          <a:bodyPr wrap="none" rtlCol="0">
            <a:spAutoFit/>
          </a:bodyPr>
          <a:lstStyle/>
          <a:p>
            <a:pPr algn="ctr"/>
            <a:r>
              <a:rPr lang="en-US" sz="4400" b="1" dirty="0"/>
              <a:t>Payment Options for USDA </a:t>
            </a:r>
          </a:p>
          <a:p>
            <a:pPr algn="ctr"/>
            <a:r>
              <a:rPr lang="en-US" sz="4400" b="1" dirty="0"/>
              <a:t>Water/Sewer Projects</a:t>
            </a:r>
          </a:p>
        </p:txBody>
      </p:sp>
      <p:sp>
        <p:nvSpPr>
          <p:cNvPr id="4" name="TextBox 3">
            <a:extLst>
              <a:ext uri="{FF2B5EF4-FFF2-40B4-BE49-F238E27FC236}">
                <a16:creationId xmlns:a16="http://schemas.microsoft.com/office/drawing/2014/main" id="{EB5EAB24-4A7B-4787-BAB1-882DCF14274B}"/>
              </a:ext>
            </a:extLst>
          </p:cNvPr>
          <p:cNvSpPr txBox="1"/>
          <p:nvPr/>
        </p:nvSpPr>
        <p:spPr>
          <a:xfrm>
            <a:off x="533400" y="1905000"/>
            <a:ext cx="8206631" cy="2862322"/>
          </a:xfrm>
          <a:prstGeom prst="rect">
            <a:avLst/>
          </a:prstGeom>
          <a:noFill/>
        </p:spPr>
        <p:txBody>
          <a:bodyPr wrap="square" rtlCol="0">
            <a:spAutoFit/>
          </a:bodyPr>
          <a:lstStyle/>
          <a:p>
            <a:r>
              <a:rPr lang="en-US" dirty="0"/>
              <a:t>Previously discussed in Board Meetings:</a:t>
            </a:r>
          </a:p>
          <a:p>
            <a:r>
              <a:rPr lang="en-US" b="1" dirty="0"/>
              <a:t>Option 2.5: </a:t>
            </a:r>
            <a:r>
              <a:rPr lang="en-US" i="1" dirty="0"/>
              <a:t>(Board approved June 2021)</a:t>
            </a:r>
          </a:p>
          <a:p>
            <a:r>
              <a:rPr lang="en-US" dirty="0"/>
              <a:t>	 FY21/22 Increased base rates by $1.25 PLUS Tier Levels for </a:t>
            </a:r>
          </a:p>
          <a:p>
            <a:r>
              <a:rPr lang="en-US" dirty="0"/>
              <a:t>                excess  water use</a:t>
            </a:r>
          </a:p>
          <a:p>
            <a:endParaRPr lang="en-US" dirty="0"/>
          </a:p>
          <a:p>
            <a:r>
              <a:rPr lang="en-US" dirty="0"/>
              <a:t>	</a:t>
            </a:r>
            <a:r>
              <a:rPr lang="en-US" sz="18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FY22/23 Increase base rates by </a:t>
            </a:r>
            <a:r>
              <a:rPr lang="en-US" sz="1800" b="1" dirty="0">
                <a:latin typeface="Arial" panose="020B0604020202020204" pitchFamily="34" charset="0"/>
                <a:cs typeface="Arial" panose="020B0604020202020204" pitchFamily="34" charset="0"/>
              </a:rPr>
              <a:t>$1.25 </a:t>
            </a:r>
            <a:r>
              <a:rPr lang="en-US" sz="1800" dirty="0">
                <a:latin typeface="Arial" panose="020B0604020202020204" pitchFamily="34" charset="0"/>
                <a:cs typeface="Arial" panose="020B0604020202020204" pitchFamily="34" charset="0"/>
              </a:rPr>
              <a:t>to all water customers and</a:t>
            </a:r>
          </a:p>
          <a:p>
            <a:r>
              <a:rPr lang="en-US"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Fieldstone flat rate sewer customers for $18,000 in additional</a:t>
            </a:r>
          </a:p>
          <a:p>
            <a:r>
              <a:rPr lang="en-US"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revenue. </a:t>
            </a:r>
            <a:endParaRPr lang="en-US" dirty="0"/>
          </a:p>
          <a:p>
            <a:endParaRPr lang="en-US" dirty="0"/>
          </a:p>
          <a:p>
            <a:endParaRPr lang="en-US" dirty="0"/>
          </a:p>
        </p:txBody>
      </p:sp>
    </p:spTree>
    <p:extLst>
      <p:ext uri="{BB962C8B-B14F-4D97-AF65-F5344CB8AC3E}">
        <p14:creationId xmlns:p14="http://schemas.microsoft.com/office/powerpoint/2010/main" val="18728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04850" y="158827"/>
            <a:ext cx="7886700" cy="1325563"/>
          </a:xfrm>
        </p:spPr>
        <p:txBody>
          <a:bodyPr/>
          <a:lstStyle/>
          <a:p>
            <a:pPr algn="ctr" eaLnBrk="1" hangingPunct="1"/>
            <a:r>
              <a:rPr lang="en-US" b="1" u="sng" dirty="0">
                <a:latin typeface="Arial" charset="0"/>
                <a:cs typeface="Arial" charset="0"/>
              </a:rPr>
              <a:t>Budget Line-Item Discussion &amp; Timeline</a:t>
            </a:r>
          </a:p>
        </p:txBody>
      </p:sp>
      <p:sp>
        <p:nvSpPr>
          <p:cNvPr id="37891" name="Rectangle 3"/>
          <p:cNvSpPr>
            <a:spLocks noGrp="1" noChangeArrowheads="1"/>
          </p:cNvSpPr>
          <p:nvPr>
            <p:ph idx="1"/>
          </p:nvPr>
        </p:nvSpPr>
        <p:spPr>
          <a:xfrm>
            <a:off x="457200" y="1752600"/>
            <a:ext cx="8382000" cy="4953000"/>
          </a:xfrm>
        </p:spPr>
        <p:txBody>
          <a:bodyPr rtlCol="0">
            <a:normAutofit/>
          </a:bodyPr>
          <a:lstStyle/>
          <a:p>
            <a:pPr eaLnBrk="1" fontAlgn="auto" hangingPunct="1">
              <a:spcAft>
                <a:spcPts val="0"/>
              </a:spcAft>
              <a:buFont typeface="Arial" panose="020B0604020202020204" pitchFamily="34" charset="0"/>
              <a:buChar char="•"/>
              <a:defRPr/>
            </a:pPr>
            <a:r>
              <a:rPr lang="en-US" dirty="0"/>
              <a:t>Budget line items discussion/questions</a:t>
            </a:r>
          </a:p>
          <a:p>
            <a:pPr eaLnBrk="1" fontAlgn="auto" hangingPunct="1">
              <a:spcAft>
                <a:spcPts val="0"/>
              </a:spcAft>
              <a:buFont typeface="Arial" panose="020B0604020202020204" pitchFamily="34" charset="0"/>
              <a:buChar char="•"/>
              <a:defRPr/>
            </a:pPr>
            <a:r>
              <a:rPr lang="en-US" dirty="0"/>
              <a:t>Staff will formulate a draft budget as a result of today’s discussions</a:t>
            </a:r>
          </a:p>
          <a:p>
            <a:pPr eaLnBrk="1" fontAlgn="auto" hangingPunct="1">
              <a:spcAft>
                <a:spcPts val="0"/>
              </a:spcAft>
              <a:buFont typeface="Arial" panose="020B0604020202020204" pitchFamily="34" charset="0"/>
              <a:buChar char="•"/>
              <a:defRPr/>
            </a:pPr>
            <a:r>
              <a:rPr lang="en-US" dirty="0"/>
              <a:t>Board will review what’s proposed</a:t>
            </a:r>
          </a:p>
          <a:p>
            <a:pPr eaLnBrk="1" fontAlgn="auto" hangingPunct="1">
              <a:spcAft>
                <a:spcPts val="0"/>
              </a:spcAft>
              <a:buFont typeface="Arial" panose="020B0604020202020204" pitchFamily="34" charset="0"/>
              <a:buChar char="•"/>
              <a:defRPr/>
            </a:pPr>
            <a:r>
              <a:rPr lang="en-US" dirty="0"/>
              <a:t>April- budget drafting by staff</a:t>
            </a:r>
          </a:p>
          <a:p>
            <a:pPr eaLnBrk="1" fontAlgn="auto" hangingPunct="1">
              <a:spcAft>
                <a:spcPts val="0"/>
              </a:spcAft>
              <a:buFont typeface="Arial" panose="020B0604020202020204" pitchFamily="34" charset="0"/>
              <a:buChar char="•"/>
              <a:defRPr/>
            </a:pPr>
            <a:r>
              <a:rPr lang="en-US" dirty="0"/>
              <a:t>May- revisions as need and presentation at May Board Meeting.</a:t>
            </a:r>
          </a:p>
          <a:p>
            <a:pPr eaLnBrk="1" fontAlgn="auto" hangingPunct="1">
              <a:spcAft>
                <a:spcPts val="0"/>
              </a:spcAft>
              <a:buFont typeface="Arial" panose="020B0604020202020204" pitchFamily="34" charset="0"/>
              <a:buChar char="•"/>
              <a:defRPr/>
            </a:pPr>
            <a:r>
              <a:rPr lang="en-US" dirty="0"/>
              <a:t>June- budget hearing and adoption</a:t>
            </a:r>
          </a:p>
          <a:p>
            <a:pPr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Char char="•"/>
              <a:defRPr/>
            </a:pPr>
            <a:endParaRPr lang="en-US" dirty="0"/>
          </a:p>
        </p:txBody>
      </p:sp>
      <p:sp>
        <p:nvSpPr>
          <p:cNvPr id="30724" name="Slide Number Placeholder 1"/>
          <p:cNvSpPr>
            <a:spLocks noGrp="1"/>
          </p:cNvSpPr>
          <p:nvPr>
            <p:ph type="sldNum" sz="quarter" idx="12"/>
          </p:nvPr>
        </p:nvSpPr>
        <p:spPr bwMode="auto">
          <a:noFill/>
          <a:ln>
            <a:miter lim="800000"/>
            <a:headEnd/>
            <a:tailEnd/>
          </a:ln>
        </p:spPr>
        <p:txBody>
          <a:bodyPr/>
          <a:lstStyle/>
          <a:p>
            <a:fld id="{9D83B1DF-6B13-4FDA-A122-669828B7D00B}"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600200"/>
          </a:xfrm>
        </p:spPr>
        <p:txBody>
          <a:bodyPr/>
          <a:lstStyle/>
          <a:p>
            <a:endParaRPr lang="en-US" dirty="0"/>
          </a:p>
        </p:txBody>
      </p:sp>
      <p:sp>
        <p:nvSpPr>
          <p:cNvPr id="3" name="Subtitle 2"/>
          <p:cNvSpPr>
            <a:spLocks noGrp="1"/>
          </p:cNvSpPr>
          <p:nvPr>
            <p:ph type="subTitle" idx="1"/>
          </p:nvPr>
        </p:nvSpPr>
        <p:spPr>
          <a:xfrm>
            <a:off x="1143000" y="3429000"/>
            <a:ext cx="6858000" cy="1828800"/>
          </a:xfrm>
        </p:spPr>
        <p:txBody>
          <a:bodyPr/>
          <a:lstStyle/>
          <a:p>
            <a:r>
              <a:rPr lang="en-US" sz="4000" b="1" dirty="0">
                <a:solidFill>
                  <a:schemeClr val="accent4">
                    <a:lumMod val="75000"/>
                  </a:schemeClr>
                </a:solidFill>
              </a:rPr>
              <a:t>Have a Pleasant Weekend!</a:t>
            </a:r>
          </a:p>
        </p:txBody>
      </p:sp>
      <p:sp>
        <p:nvSpPr>
          <p:cNvPr id="4" name="Slide Number Placeholder 3"/>
          <p:cNvSpPr>
            <a:spLocks noGrp="1"/>
          </p:cNvSpPr>
          <p:nvPr>
            <p:ph type="sldNum" sz="quarter" idx="12"/>
          </p:nvPr>
        </p:nvSpPr>
        <p:spPr/>
        <p:txBody>
          <a:bodyPr/>
          <a:lstStyle/>
          <a:p>
            <a:pPr>
              <a:defRPr/>
            </a:pPr>
            <a:fld id="{814EAED7-D943-4B1B-B47C-EAA042CB9244}" type="slidenum">
              <a:rPr lang="en-US" smtClean="0"/>
              <a:pPr>
                <a:defRPr/>
              </a:pPr>
              <a:t>28</a:t>
            </a:fld>
            <a:endParaRPr lang="en-US" dirty="0"/>
          </a:p>
        </p:txBody>
      </p:sp>
      <p:pic>
        <p:nvPicPr>
          <p:cNvPr id="5" name="Picture 4"/>
          <p:cNvPicPr>
            <a:picLocks noChangeAspect="1" noChangeArrowheads="1"/>
          </p:cNvPicPr>
          <p:nvPr/>
        </p:nvPicPr>
        <p:blipFill>
          <a:blip r:embed="rId2" cstate="print"/>
          <a:srcRect/>
          <a:stretch>
            <a:fillRect/>
          </a:stretch>
        </p:blipFill>
        <p:spPr bwMode="auto">
          <a:xfrm>
            <a:off x="0" y="457201"/>
            <a:ext cx="9144000" cy="190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22D10B-C071-443A-A768-EE30BD5A76DB}"/>
              </a:ext>
            </a:extLst>
          </p:cNvPr>
          <p:cNvSpPr>
            <a:spLocks noGrp="1"/>
          </p:cNvSpPr>
          <p:nvPr>
            <p:ph type="sldNum" sz="quarter" idx="12"/>
          </p:nvPr>
        </p:nvSpPr>
        <p:spPr/>
        <p:txBody>
          <a:bodyPr/>
          <a:lstStyle/>
          <a:p>
            <a:pPr>
              <a:defRPr/>
            </a:pPr>
            <a:fld id="{D0C06D5C-F805-4954-ABAB-811ACDB9BC9D}" type="slidenum">
              <a:rPr lang="en-US" smtClean="0"/>
              <a:pPr>
                <a:defRPr/>
              </a:pPr>
              <a:t>3</a:t>
            </a:fld>
            <a:endParaRPr lang="en-US" dirty="0"/>
          </a:p>
        </p:txBody>
      </p:sp>
      <p:graphicFrame>
        <p:nvGraphicFramePr>
          <p:cNvPr id="3" name="Chart 2">
            <a:extLst>
              <a:ext uri="{FF2B5EF4-FFF2-40B4-BE49-F238E27FC236}">
                <a16:creationId xmlns:a16="http://schemas.microsoft.com/office/drawing/2014/main" id="{5CC72416-48C4-4576-B24B-BC7DB7B7C7DF}"/>
              </a:ext>
            </a:extLst>
          </p:cNvPr>
          <p:cNvGraphicFramePr>
            <a:graphicFrameLocks/>
          </p:cNvGraphicFramePr>
          <p:nvPr>
            <p:extLst>
              <p:ext uri="{D42A27DB-BD31-4B8C-83A1-F6EECF244321}">
                <p14:modId xmlns:p14="http://schemas.microsoft.com/office/powerpoint/2010/main" val="3530786341"/>
              </p:ext>
            </p:extLst>
          </p:nvPr>
        </p:nvGraphicFramePr>
        <p:xfrm>
          <a:off x="76200" y="106399"/>
          <a:ext cx="8991600" cy="6584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423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C10E3-D031-4810-AA29-9DFE55C4B95B}"/>
              </a:ext>
            </a:extLst>
          </p:cNvPr>
          <p:cNvSpPr>
            <a:spLocks noGrp="1"/>
          </p:cNvSpPr>
          <p:nvPr>
            <p:ph type="sldNum" sz="quarter" idx="12"/>
          </p:nvPr>
        </p:nvSpPr>
        <p:spPr/>
        <p:txBody>
          <a:bodyPr/>
          <a:lstStyle/>
          <a:p>
            <a:pPr>
              <a:defRPr/>
            </a:pPr>
            <a:fld id="{D0C06D5C-F805-4954-ABAB-811ACDB9BC9D}" type="slidenum">
              <a:rPr lang="en-US" smtClean="0"/>
              <a:pPr>
                <a:defRPr/>
              </a:pPr>
              <a:t>4</a:t>
            </a:fld>
            <a:endParaRPr lang="en-US" dirty="0"/>
          </a:p>
        </p:txBody>
      </p:sp>
      <p:graphicFrame>
        <p:nvGraphicFramePr>
          <p:cNvPr id="3" name="Chart 2">
            <a:extLst>
              <a:ext uri="{FF2B5EF4-FFF2-40B4-BE49-F238E27FC236}">
                <a16:creationId xmlns:a16="http://schemas.microsoft.com/office/drawing/2014/main" id="{1A1BE0C7-33D9-4D1C-9159-22B553190AB7}"/>
              </a:ext>
            </a:extLst>
          </p:cNvPr>
          <p:cNvGraphicFramePr>
            <a:graphicFrameLocks/>
          </p:cNvGraphicFramePr>
          <p:nvPr>
            <p:extLst>
              <p:ext uri="{D42A27DB-BD31-4B8C-83A1-F6EECF244321}">
                <p14:modId xmlns:p14="http://schemas.microsoft.com/office/powerpoint/2010/main" val="3642969136"/>
              </p:ext>
            </p:extLst>
          </p:nvPr>
        </p:nvGraphicFramePr>
        <p:xfrm>
          <a:off x="0" y="228600"/>
          <a:ext cx="91440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101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2822"/>
            <a:ext cx="9144000" cy="1521178"/>
          </a:xfrm>
          <a:ln w="6350" cap="rnd"/>
        </p:spPr>
        <p:txBody>
          <a:bodyPr rtlCol="0">
            <a:normAutofit/>
          </a:bodyPr>
          <a:lstStyle/>
          <a:p>
            <a:pPr algn="ctr" eaLnBrk="1" fontAlgn="auto" hangingPunct="1">
              <a:spcAft>
                <a:spcPts val="0"/>
              </a:spcAft>
              <a:defRPr/>
            </a:pPr>
            <a:r>
              <a:rPr lang="en-US" u="sng" spc="-100" dirty="0">
                <a:ln w="3200">
                  <a:solidFill>
                    <a:schemeClr val="bg2">
                      <a:shade val="75000"/>
                      <a:alpha val="25000"/>
                    </a:schemeClr>
                  </a:solidFill>
                  <a:prstDash val="solid"/>
                  <a:round/>
                </a:ln>
                <a:effectLst>
                  <a:innerShdw blurRad="50800" dist="25400" dir="13500000">
                    <a:srgbClr val="000000">
                      <a:alpha val="70000"/>
                    </a:srgbClr>
                  </a:innerShdw>
                </a:effectLst>
                <a:latin typeface="Arial" panose="020B0604020202020204" pitchFamily="34" charset="0"/>
                <a:cs typeface="Arial" panose="020B0604020202020204" pitchFamily="34" charset="0"/>
              </a:rPr>
              <a:t>Outstanding Debt at end of FY22/23</a:t>
            </a:r>
          </a:p>
        </p:txBody>
      </p:sp>
      <p:sp>
        <p:nvSpPr>
          <p:cNvPr id="11268" name="Slide Number Placeholder 1"/>
          <p:cNvSpPr>
            <a:spLocks noGrp="1"/>
          </p:cNvSpPr>
          <p:nvPr>
            <p:ph type="sldNum" sz="quarter" idx="12"/>
          </p:nvPr>
        </p:nvSpPr>
        <p:spPr bwMode="auto">
          <a:noFill/>
          <a:ln>
            <a:miter lim="800000"/>
            <a:headEnd/>
            <a:tailEnd/>
          </a:ln>
        </p:spPr>
        <p:txBody>
          <a:bodyPr/>
          <a:lstStyle/>
          <a:p>
            <a:fld id="{F5EBFCED-5315-4E1C-BC75-C6DC8BFA7FF0}" type="slidenum">
              <a:rPr lang="en-US" smtClean="0"/>
              <a:pPr/>
              <a:t>5</a:t>
            </a:fld>
            <a:endParaRPr lang="en-US" dirty="0"/>
          </a:p>
        </p:txBody>
      </p:sp>
      <p:sp>
        <p:nvSpPr>
          <p:cNvPr id="6" name="Rectangle 5"/>
          <p:cNvSpPr/>
          <p:nvPr/>
        </p:nvSpPr>
        <p:spPr>
          <a:xfrm>
            <a:off x="228600" y="4114800"/>
            <a:ext cx="7543800" cy="707886"/>
          </a:xfrm>
          <a:prstGeom prst="rect">
            <a:avLst/>
          </a:prstGeom>
        </p:spPr>
        <p:txBody>
          <a:bodyPr wrap="square">
            <a:spAutoFit/>
          </a:bodyPr>
          <a:lstStyle/>
          <a:p>
            <a:pPr algn="ctr"/>
            <a:r>
              <a:rPr lang="en-US" sz="2000" b="1" dirty="0">
                <a:solidFill>
                  <a:srgbClr val="00B050"/>
                </a:solidFill>
                <a:latin typeface="Arial" pitchFamily="34" charset="0"/>
                <a:cs typeface="Arial" pitchFamily="34" charset="0"/>
              </a:rPr>
              <a:t>ALL OUR DEBT RETIRES IN CALENDAR YEAR </a:t>
            </a:r>
            <a:r>
              <a:rPr lang="en-US" sz="2000" b="1" u="sng" dirty="0">
                <a:solidFill>
                  <a:srgbClr val="00B050"/>
                </a:solidFill>
                <a:latin typeface="Arial" pitchFamily="34" charset="0"/>
                <a:cs typeface="Arial" pitchFamily="34" charset="0"/>
              </a:rPr>
              <a:t>2024</a:t>
            </a:r>
          </a:p>
          <a:p>
            <a:pPr algn="ctr"/>
            <a:r>
              <a:rPr lang="en-US" sz="2000" b="1" i="1" dirty="0">
                <a:solidFill>
                  <a:srgbClr val="00B050"/>
                </a:solidFill>
                <a:latin typeface="Arial" pitchFamily="34" charset="0"/>
                <a:cs typeface="Arial" pitchFamily="34" charset="0"/>
              </a:rPr>
              <a:t>with the exception of the new Smeal Fire Truck</a:t>
            </a:r>
            <a:r>
              <a:rPr lang="en-US" sz="2000" b="1" dirty="0">
                <a:solidFill>
                  <a:srgbClr val="00B050"/>
                </a:solidFill>
                <a:latin typeface="Arial" pitchFamily="34" charset="0"/>
                <a:cs typeface="Arial" pitchFamily="34" charset="0"/>
              </a:rPr>
              <a:t>.</a:t>
            </a:r>
            <a:endParaRPr lang="en-US" sz="2000" dirty="0">
              <a:solidFill>
                <a:srgbClr val="00B050"/>
              </a:solidFill>
            </a:endParaRPr>
          </a:p>
        </p:txBody>
      </p:sp>
      <p:pic>
        <p:nvPicPr>
          <p:cNvPr id="7" name="Picture 2" descr="C:\Users\crystal.smith\AppData\Local\Microsoft\Windows\Temporary Internet Files\Content.IE5\9MKI04DA\calendar%20clip%20art[1].jpg"/>
          <p:cNvPicPr>
            <a:picLocks noChangeAspect="1" noChangeArrowheads="1"/>
          </p:cNvPicPr>
          <p:nvPr/>
        </p:nvPicPr>
        <p:blipFill>
          <a:blip r:embed="rId3" cstate="print"/>
          <a:srcRect/>
          <a:stretch>
            <a:fillRect/>
          </a:stretch>
        </p:blipFill>
        <p:spPr bwMode="auto">
          <a:xfrm>
            <a:off x="7315200" y="4637981"/>
            <a:ext cx="1661159" cy="1402912"/>
          </a:xfrm>
          <a:prstGeom prst="rect">
            <a:avLst/>
          </a:prstGeom>
          <a:noFill/>
        </p:spPr>
      </p:pic>
      <p:sp>
        <p:nvSpPr>
          <p:cNvPr id="8" name="Rectangle 7"/>
          <p:cNvSpPr/>
          <p:nvPr/>
        </p:nvSpPr>
        <p:spPr>
          <a:xfrm>
            <a:off x="228600" y="5257800"/>
            <a:ext cx="7229995" cy="978729"/>
          </a:xfrm>
          <a:prstGeom prst="rect">
            <a:avLst/>
          </a:prstGeom>
        </p:spPr>
        <p:txBody>
          <a:bodyPr wrap="square">
            <a:spAutoFit/>
          </a:bodyPr>
          <a:lstStyle/>
          <a:p>
            <a:pPr lvl="0" algn="ctr" eaLnBrk="1" hangingPunct="1">
              <a:lnSpc>
                <a:spcPct val="90000"/>
              </a:lnSpc>
              <a:spcBef>
                <a:spcPts val="1000"/>
              </a:spcBef>
              <a:defRPr/>
            </a:pPr>
            <a:r>
              <a:rPr lang="en-US" sz="3200" b="1" dirty="0">
                <a:solidFill>
                  <a:srgbClr val="FF0000"/>
                </a:solidFill>
              </a:rPr>
              <a:t>In 2024, we will retire approximately $218,244 per year in annual debt!</a:t>
            </a:r>
          </a:p>
        </p:txBody>
      </p:sp>
      <p:graphicFrame>
        <p:nvGraphicFramePr>
          <p:cNvPr id="3" name="Table 2"/>
          <p:cNvGraphicFramePr>
            <a:graphicFrameLocks noGrp="1"/>
          </p:cNvGraphicFramePr>
          <p:nvPr>
            <p:extLst>
              <p:ext uri="{D42A27DB-BD31-4B8C-83A1-F6EECF244321}">
                <p14:modId xmlns:p14="http://schemas.microsoft.com/office/powerpoint/2010/main" val="4089727444"/>
              </p:ext>
            </p:extLst>
          </p:nvPr>
        </p:nvGraphicFramePr>
        <p:xfrm>
          <a:off x="685800" y="1219200"/>
          <a:ext cx="7823200" cy="2862182"/>
        </p:xfrm>
        <a:graphic>
          <a:graphicData uri="http://schemas.openxmlformats.org/drawingml/2006/table">
            <a:tbl>
              <a:tblPr firstRow="1" bandRow="1">
                <a:tableStyleId>{5C22544A-7EE6-4342-B048-85BDC9FD1C3A}</a:tableStyleId>
              </a:tblPr>
              <a:tblGrid>
                <a:gridCol w="1840753">
                  <a:extLst>
                    <a:ext uri="{9D8B030D-6E8A-4147-A177-3AD203B41FA5}">
                      <a16:colId xmlns:a16="http://schemas.microsoft.com/office/drawing/2014/main" val="20000"/>
                    </a:ext>
                  </a:extLst>
                </a:gridCol>
                <a:gridCol w="1307569">
                  <a:extLst>
                    <a:ext uri="{9D8B030D-6E8A-4147-A177-3AD203B41FA5}">
                      <a16:colId xmlns:a16="http://schemas.microsoft.com/office/drawing/2014/main" val="20001"/>
                    </a:ext>
                  </a:extLst>
                </a:gridCol>
                <a:gridCol w="1523382">
                  <a:extLst>
                    <a:ext uri="{9D8B030D-6E8A-4147-A177-3AD203B41FA5}">
                      <a16:colId xmlns:a16="http://schemas.microsoft.com/office/drawing/2014/main" val="20002"/>
                    </a:ext>
                  </a:extLst>
                </a:gridCol>
                <a:gridCol w="1751889">
                  <a:extLst>
                    <a:ext uri="{9D8B030D-6E8A-4147-A177-3AD203B41FA5}">
                      <a16:colId xmlns:a16="http://schemas.microsoft.com/office/drawing/2014/main" val="20003"/>
                    </a:ext>
                  </a:extLst>
                </a:gridCol>
                <a:gridCol w="1399607">
                  <a:extLst>
                    <a:ext uri="{9D8B030D-6E8A-4147-A177-3AD203B41FA5}">
                      <a16:colId xmlns:a16="http://schemas.microsoft.com/office/drawing/2014/main" val="20004"/>
                    </a:ext>
                  </a:extLst>
                </a:gridCol>
              </a:tblGrid>
              <a:tr h="485775">
                <a:tc>
                  <a:txBody>
                    <a:bodyPr/>
                    <a:lstStyle/>
                    <a:p>
                      <a:pPr algn="ctr" rtl="0" fontAlgn="ctr"/>
                      <a:r>
                        <a:rPr lang="en-US" sz="1400" u="none" strike="noStrike" dirty="0">
                          <a:effectLst/>
                        </a:rPr>
                        <a:t>Debt</a:t>
                      </a:r>
                      <a:endParaRPr lang="en-US"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Fund</a:t>
                      </a:r>
                      <a:endParaRPr lang="en-US"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Balance</a:t>
                      </a:r>
                    </a:p>
                    <a:p>
                      <a:pPr algn="ctr" rtl="0" fontAlgn="ctr"/>
                      <a:r>
                        <a:rPr lang="en-US" sz="1400" b="0" i="0" u="none" strike="noStrike" dirty="0">
                          <a:solidFill>
                            <a:srgbClr val="FFFFFF"/>
                          </a:solidFill>
                          <a:effectLst/>
                          <a:latin typeface="Calibri" panose="020F0502020204030204" pitchFamily="34" charset="0"/>
                        </a:rPr>
                        <a:t>(as of June 30, 2022)</a:t>
                      </a:r>
                    </a:p>
                  </a:txBody>
                  <a:tcPr marL="9525" marR="9525" marT="9525" marB="0" anchor="ctr"/>
                </a:tc>
                <a:tc>
                  <a:txBody>
                    <a:bodyPr/>
                    <a:lstStyle/>
                    <a:p>
                      <a:pPr algn="ctr" rtl="0" fontAlgn="ctr"/>
                      <a:r>
                        <a:rPr lang="en-US" sz="1400" u="none" strike="noStrike" dirty="0">
                          <a:effectLst/>
                        </a:rPr>
                        <a:t>Annual Debt Payment</a:t>
                      </a:r>
                      <a:endParaRPr lang="en-US"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Debt  Retired</a:t>
                      </a:r>
                      <a:endParaRPr lang="en-US" sz="14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57175">
                <a:tc>
                  <a:txBody>
                    <a:bodyPr/>
                    <a:lstStyle/>
                    <a:p>
                      <a:pPr algn="l" rtl="0" fontAlgn="ctr"/>
                      <a:r>
                        <a:rPr lang="en-US" sz="1400" u="none" strike="noStrike" dirty="0">
                          <a:effectLst/>
                        </a:rPr>
                        <a:t>DEQ Loan</a:t>
                      </a:r>
                      <a:endParaRPr lang="en-US"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l" rtl="0" fontAlgn="ctr"/>
                      <a:r>
                        <a:rPr lang="en-US" sz="1400" u="none" strike="noStrike" dirty="0">
                          <a:effectLst/>
                        </a:rPr>
                        <a:t>Water/Sewer</a:t>
                      </a:r>
                      <a:endParaRPr lang="en-US"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US" sz="1400" u="none" strike="noStrike" dirty="0">
                          <a:solidFill>
                            <a:schemeClr val="tx1"/>
                          </a:solidFill>
                          <a:effectLst/>
                        </a:rPr>
                        <a:t>$149,189</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solidFill>
                            <a:schemeClr val="tx1"/>
                          </a:solidFill>
                          <a:effectLst/>
                        </a:rPr>
                        <a:t>$76,983</a:t>
                      </a:r>
                    </a:p>
                  </a:txBody>
                  <a:tcPr marL="9525" marR="9525" marT="9525" marB="0" anchor="ctr"/>
                </a:tc>
                <a:tc>
                  <a:txBody>
                    <a:bodyPr/>
                    <a:lstStyle/>
                    <a:p>
                      <a:pPr algn="ctr" rtl="0" fontAlgn="ctr"/>
                      <a:r>
                        <a:rPr lang="en-US" sz="1400" u="none" strike="noStrike" dirty="0">
                          <a:effectLst/>
                        </a:rPr>
                        <a:t>2024</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952500">
                <a:tc>
                  <a:txBody>
                    <a:bodyPr/>
                    <a:lstStyle/>
                    <a:p>
                      <a:pPr algn="l" rtl="0" fontAlgn="ctr"/>
                      <a:r>
                        <a:rPr lang="en-US" sz="1400" u="none" strike="noStrike" dirty="0">
                          <a:effectLst/>
                        </a:rPr>
                        <a:t>WSACC loan for North Drive Tank (Town assumed loan 2017)</a:t>
                      </a:r>
                      <a:endParaRPr lang="en-US"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l" rtl="0" fontAlgn="ctr"/>
                      <a:r>
                        <a:rPr lang="en-US" sz="1400" u="none" strike="noStrike" dirty="0">
                          <a:effectLst/>
                        </a:rPr>
                        <a:t>Water/Sewer</a:t>
                      </a:r>
                      <a:endParaRPr lang="en-US"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US" sz="1400" u="none" strike="noStrike" dirty="0">
                          <a:solidFill>
                            <a:schemeClr val="tx1"/>
                          </a:solidFill>
                          <a:effectLst/>
                        </a:rPr>
                        <a:t>$117,925</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solidFill>
                            <a:schemeClr val="tx1"/>
                          </a:solidFill>
                          <a:effectLst/>
                        </a:rPr>
                        <a:t>$62,099</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2024</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61950">
                <a:tc>
                  <a:txBody>
                    <a:bodyPr/>
                    <a:lstStyle/>
                    <a:p>
                      <a:pPr algn="l" rtl="0" fontAlgn="ctr"/>
                      <a:r>
                        <a:rPr lang="en-US" sz="1400" u="none" strike="noStrike" dirty="0">
                          <a:effectLst/>
                        </a:rPr>
                        <a:t>Public Works Facility</a:t>
                      </a:r>
                      <a:endParaRPr lang="en-US"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l" rtl="0" fontAlgn="ctr"/>
                      <a:r>
                        <a:rPr lang="en-US" sz="1400" u="none" strike="noStrike" dirty="0">
                          <a:effectLst/>
                        </a:rPr>
                        <a:t>General</a:t>
                      </a:r>
                      <a:endParaRPr lang="en-US"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US" sz="1400" u="none" strike="noStrike" dirty="0">
                          <a:solidFill>
                            <a:schemeClr val="tx1"/>
                          </a:solidFill>
                          <a:effectLst/>
                        </a:rPr>
                        <a:t>$70,000</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solidFill>
                            <a:schemeClr val="tx1"/>
                          </a:solidFill>
                          <a:effectLst/>
                        </a:rPr>
                        <a:t>$48,341</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2024</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28532">
                <a:tc>
                  <a:txBody>
                    <a:bodyPr/>
                    <a:lstStyle/>
                    <a:p>
                      <a:pPr algn="l" rtl="0" fontAlgn="ctr"/>
                      <a:r>
                        <a:rPr lang="en-US" sz="1400" u="none" strike="noStrike" dirty="0">
                          <a:effectLst/>
                        </a:rPr>
                        <a:t>Fire Dept New Tanker</a:t>
                      </a:r>
                      <a:endParaRPr lang="en-US"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l" rtl="0" fontAlgn="ctr"/>
                      <a:r>
                        <a:rPr lang="en-US" sz="1400" u="none" strike="noStrike" dirty="0">
                          <a:effectLst/>
                        </a:rPr>
                        <a:t>General</a:t>
                      </a:r>
                      <a:endParaRPr lang="en-US"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US" sz="1400" u="none" strike="noStrike" dirty="0">
                          <a:solidFill>
                            <a:schemeClr val="tx1"/>
                          </a:solidFill>
                          <a:effectLst/>
                        </a:rPr>
                        <a:t>$67,019</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solidFill>
                            <a:schemeClr val="tx1"/>
                          </a:solidFill>
                          <a:effectLst/>
                        </a:rPr>
                        <a:t>$30,821</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n-US" sz="1400" u="none" strike="noStrike" dirty="0">
                          <a:effectLst/>
                        </a:rPr>
                        <a:t>2024</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238125">
                <a:tc>
                  <a:txBody>
                    <a:bodyPr/>
                    <a:lstStyle/>
                    <a:p>
                      <a:pPr algn="l" fontAlgn="b"/>
                      <a:r>
                        <a:rPr lang="en-US" sz="1400" u="none" strike="noStrike" dirty="0">
                          <a:effectLst/>
                        </a:rPr>
                        <a:t>  SMEAL Fire Truck</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General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sng" strike="noStrike" dirty="0">
                          <a:solidFill>
                            <a:schemeClr val="tx1"/>
                          </a:solidFill>
                          <a:effectLst/>
                        </a:rPr>
                        <a:t>$425,093</a:t>
                      </a:r>
                      <a:endParaRPr lang="en-US" sz="1400" b="0" i="0" u="sng" strike="noStrike" dirty="0">
                        <a:solidFill>
                          <a:schemeClr val="tx1"/>
                        </a:solidFill>
                        <a:effectLst/>
                        <a:latin typeface="Calibri" panose="020F0502020204030204" pitchFamily="34" charset="0"/>
                      </a:endParaRPr>
                    </a:p>
                  </a:txBody>
                  <a:tcPr marL="9525" marR="9525" marT="9525" marB="0" anchor="b"/>
                </a:tc>
                <a:tc>
                  <a:txBody>
                    <a:bodyPr/>
                    <a:lstStyle/>
                    <a:p>
                      <a:pPr algn="ctr" rtl="0" fontAlgn="b"/>
                      <a:r>
                        <a:rPr lang="en-US" sz="1400" u="sng" strike="noStrike" dirty="0">
                          <a:solidFill>
                            <a:schemeClr val="tx1"/>
                          </a:solidFill>
                          <a:effectLst/>
                        </a:rPr>
                        <a:t>$48,119</a:t>
                      </a:r>
                      <a:endParaRPr lang="en-US" sz="1400" b="0" i="0" u="sng" strike="noStrike" dirty="0">
                        <a:solidFill>
                          <a:schemeClr val="tx1"/>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2035</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38125">
                <a:tc>
                  <a:txBody>
                    <a:bodyPr/>
                    <a:lstStyle/>
                    <a:p>
                      <a:pPr algn="l" fontAlgn="b"/>
                      <a:r>
                        <a:rPr lang="en-US" sz="1400" u="none" strike="noStrike" dirty="0">
                          <a:effectLst/>
                        </a:rPr>
                        <a:t>TOTALS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solidFill>
                            <a:schemeClr val="tx1"/>
                          </a:solidFill>
                          <a:effectLst/>
                        </a:rPr>
                        <a:t>$829,826</a:t>
                      </a:r>
                      <a:endParaRPr lang="en-US"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solidFill>
                            <a:schemeClr val="tx1"/>
                          </a:solidFill>
                          <a:effectLst/>
                        </a:rPr>
                        <a:t>$266,363</a:t>
                      </a:r>
                      <a:endParaRPr lang="en-US"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71525" y="1967266"/>
            <a:ext cx="1971675"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3100" b="1" kern="1200" dirty="0">
                <a:solidFill>
                  <a:srgbClr val="FFFFFF"/>
                </a:solidFill>
                <a:latin typeface="+mj-lt"/>
                <a:ea typeface="+mj-ea"/>
                <a:cs typeface="+mj-cs"/>
              </a:rPr>
              <a:t>Requests</a:t>
            </a:r>
          </a:p>
          <a:p>
            <a:pPr algn="ctr" eaLnBrk="1" hangingPunct="1">
              <a:lnSpc>
                <a:spcPct val="90000"/>
              </a:lnSpc>
              <a:spcAft>
                <a:spcPts val="600"/>
              </a:spcAft>
            </a:pPr>
            <a:r>
              <a:rPr lang="en-US" sz="3100" b="1" kern="1200" dirty="0">
                <a:solidFill>
                  <a:srgbClr val="FFFFFF"/>
                </a:solidFill>
                <a:latin typeface="+mj-lt"/>
                <a:ea typeface="+mj-ea"/>
                <a:cs typeface="+mj-cs"/>
              </a:rPr>
              <a:t> for</a:t>
            </a:r>
          </a:p>
          <a:p>
            <a:pPr algn="ctr" eaLnBrk="1" hangingPunct="1">
              <a:lnSpc>
                <a:spcPct val="90000"/>
              </a:lnSpc>
              <a:spcAft>
                <a:spcPts val="600"/>
              </a:spcAft>
            </a:pPr>
            <a:r>
              <a:rPr lang="en-US" sz="3100" b="1" kern="1200" dirty="0">
                <a:solidFill>
                  <a:srgbClr val="FFFFFF"/>
                </a:solidFill>
                <a:latin typeface="+mj-lt"/>
                <a:ea typeface="+mj-ea"/>
                <a:cs typeface="+mj-cs"/>
              </a:rPr>
              <a:t>Fiscal Year 2022/2023</a:t>
            </a:r>
          </a:p>
        </p:txBody>
      </p:sp>
      <p:pic>
        <p:nvPicPr>
          <p:cNvPr id="4" name="Picture 3">
            <a:extLst>
              <a:ext uri="{FF2B5EF4-FFF2-40B4-BE49-F238E27FC236}">
                <a16:creationId xmlns:a16="http://schemas.microsoft.com/office/drawing/2014/main" id="{1027EB71-53D8-4AFF-88E8-87FD7D063C13}"/>
              </a:ext>
            </a:extLst>
          </p:cNvPr>
          <p:cNvPicPr>
            <a:picLocks noChangeAspect="1"/>
          </p:cNvPicPr>
          <p:nvPr/>
        </p:nvPicPr>
        <p:blipFill>
          <a:blip r:embed="rId2"/>
          <a:stretch>
            <a:fillRect/>
          </a:stretch>
        </p:blipFill>
        <p:spPr>
          <a:xfrm>
            <a:off x="3582987" y="1730542"/>
            <a:ext cx="5085525" cy="3394587"/>
          </a:xfrm>
          <a:prstGeom prst="rect">
            <a:avLst/>
          </a:prstGeom>
        </p:spPr>
      </p:pic>
      <p:sp>
        <p:nvSpPr>
          <p:cNvPr id="2" name="Slide Number Placeholder 1"/>
          <p:cNvSpPr>
            <a:spLocks noGrp="1"/>
          </p:cNvSpPr>
          <p:nvPr>
            <p:ph type="sldNum" sz="quarter" idx="12"/>
          </p:nvPr>
        </p:nvSpPr>
        <p:spPr>
          <a:xfrm>
            <a:off x="8275638" y="6356350"/>
            <a:ext cx="385761" cy="365125"/>
          </a:xfrm>
        </p:spPr>
        <p:txBody>
          <a:bodyPr vert="horz" lIns="91440" tIns="45720" rIns="91440" bIns="45720" rtlCol="0" anchor="ctr">
            <a:normAutofit/>
          </a:bodyPr>
          <a:lstStyle/>
          <a:p>
            <a:pPr eaLnBrk="1" hangingPunct="1">
              <a:spcAft>
                <a:spcPts val="600"/>
              </a:spcAft>
              <a:defRPr/>
            </a:pPr>
            <a:fld id="{D0C06D5C-F805-4954-ABAB-811ACDB9BC9D}" type="slidenum">
              <a:rPr lang="en-US">
                <a:solidFill>
                  <a:schemeClr val="tx1">
                    <a:alpha val="80000"/>
                  </a:schemeClr>
                </a:solidFill>
                <a:latin typeface="+mn-lt"/>
              </a:rPr>
              <a:pPr eaLnBrk="1" hangingPunct="1">
                <a:spcAft>
                  <a:spcPts val="600"/>
                </a:spcAft>
                <a:defRPr/>
              </a:pPr>
              <a:t>6</a:t>
            </a:fld>
            <a:endParaRPr lang="en-US" dirty="0">
              <a:solidFill>
                <a:schemeClr val="tx1">
                  <a:alpha val="80000"/>
                </a:schemeClr>
              </a:solidFill>
              <a:latin typeface="+mn-lt"/>
            </a:endParaRPr>
          </a:p>
        </p:txBody>
      </p:sp>
    </p:spTree>
    <p:extLst>
      <p:ext uri="{BB962C8B-B14F-4D97-AF65-F5344CB8AC3E}">
        <p14:creationId xmlns:p14="http://schemas.microsoft.com/office/powerpoint/2010/main" val="233572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152400"/>
            <a:ext cx="9144000" cy="914400"/>
          </a:xfrm>
        </p:spPr>
        <p:txBody>
          <a:bodyPr/>
          <a:lstStyle/>
          <a:p>
            <a:pPr algn="ctr" eaLnBrk="1" hangingPunct="1"/>
            <a:r>
              <a:rPr lang="en-US" b="1" dirty="0">
                <a:latin typeface="Arial" charset="0"/>
              </a:rPr>
              <a:t>Department Budgets</a:t>
            </a:r>
          </a:p>
        </p:txBody>
      </p:sp>
      <p:sp>
        <p:nvSpPr>
          <p:cNvPr id="19459" name="Content Placeholder 2"/>
          <p:cNvSpPr>
            <a:spLocks noGrp="1"/>
          </p:cNvSpPr>
          <p:nvPr>
            <p:ph idx="4294967295"/>
          </p:nvPr>
        </p:nvSpPr>
        <p:spPr>
          <a:xfrm>
            <a:off x="457200" y="1066799"/>
            <a:ext cx="8305800" cy="5654675"/>
          </a:xfrm>
        </p:spPr>
        <p:txBody>
          <a:bodyPr rtlCol="0">
            <a:normAutofit/>
          </a:bodyPr>
          <a:lstStyle/>
          <a:p>
            <a:pPr eaLnBrk="1" fontAlgn="auto" hangingPunct="1">
              <a:spcAft>
                <a:spcPts val="0"/>
              </a:spcAft>
              <a:buFont typeface="Arial" charset="0"/>
              <a:buNone/>
              <a:defRPr/>
            </a:pPr>
            <a:r>
              <a:rPr lang="en-US" sz="2400" u="sng" dirty="0"/>
              <a:t>FY 2022/2023 Proposed Budget - General           	</a:t>
            </a:r>
            <a:r>
              <a:rPr lang="en-US" sz="2400" b="1" u="sng" dirty="0"/>
              <a:t>$2,287,628</a:t>
            </a:r>
          </a:p>
          <a:p>
            <a:pPr eaLnBrk="1" fontAlgn="auto" hangingPunct="1">
              <a:spcAft>
                <a:spcPts val="0"/>
              </a:spcAft>
              <a:defRPr/>
            </a:pPr>
            <a:r>
              <a:rPr lang="en-US" sz="2000" dirty="0"/>
              <a:t>Administration 					$   445,173</a:t>
            </a:r>
          </a:p>
          <a:p>
            <a:pPr eaLnBrk="1" fontAlgn="auto" hangingPunct="1">
              <a:spcBef>
                <a:spcPts val="0"/>
              </a:spcBef>
              <a:spcAft>
                <a:spcPts val="0"/>
              </a:spcAft>
              <a:buNone/>
              <a:defRPr/>
            </a:pPr>
            <a:r>
              <a:rPr lang="en-US" sz="1400" dirty="0"/>
              <a:t>       </a:t>
            </a:r>
            <a:r>
              <a:rPr lang="en-US" sz="1300" dirty="0"/>
              <a:t>(Includes Town Hall $81,500, Gov Body $40,399, Admin $250,659, Rec/Cultural $72,615)</a:t>
            </a:r>
          </a:p>
          <a:p>
            <a:pPr eaLnBrk="1" fontAlgn="auto" hangingPunct="1">
              <a:spcBef>
                <a:spcPts val="0"/>
              </a:spcBef>
              <a:spcAft>
                <a:spcPts val="0"/>
              </a:spcAft>
              <a:defRPr/>
            </a:pPr>
            <a:r>
              <a:rPr lang="en-US" sz="2000" dirty="0"/>
              <a:t>Planning/Code Enforcement 			$   163,740</a:t>
            </a:r>
          </a:p>
          <a:p>
            <a:pPr eaLnBrk="1" fontAlgn="auto" hangingPunct="1">
              <a:lnSpc>
                <a:spcPct val="100000"/>
              </a:lnSpc>
              <a:spcBef>
                <a:spcPts val="0"/>
              </a:spcBef>
              <a:spcAft>
                <a:spcPts val="0"/>
              </a:spcAft>
              <a:buFont typeface="Arial" panose="020B0604020202020204" pitchFamily="34" charset="0"/>
              <a:buChar char="•"/>
              <a:defRPr/>
            </a:pPr>
            <a:r>
              <a:rPr lang="en-US" sz="2000" dirty="0"/>
              <a:t>Law Enforcement				$   164,693</a:t>
            </a:r>
          </a:p>
          <a:p>
            <a:pPr eaLnBrk="1" fontAlgn="auto" hangingPunct="1">
              <a:lnSpc>
                <a:spcPct val="100000"/>
              </a:lnSpc>
              <a:spcBef>
                <a:spcPts val="0"/>
              </a:spcBef>
              <a:spcAft>
                <a:spcPts val="0"/>
              </a:spcAft>
              <a:buFont typeface="Arial" panose="020B0604020202020204" pitchFamily="34" charset="0"/>
              <a:buChar char="•"/>
              <a:defRPr/>
            </a:pPr>
            <a:r>
              <a:rPr lang="en-US" sz="2000" dirty="0"/>
              <a:t>Fire 						$   921,424</a:t>
            </a:r>
          </a:p>
          <a:p>
            <a:pPr eaLnBrk="1" fontAlgn="auto" hangingPunct="1">
              <a:lnSpc>
                <a:spcPct val="100000"/>
              </a:lnSpc>
              <a:spcBef>
                <a:spcPts val="0"/>
              </a:spcBef>
              <a:spcAft>
                <a:spcPts val="0"/>
              </a:spcAft>
              <a:buNone/>
              <a:defRPr/>
            </a:pPr>
            <a:r>
              <a:rPr lang="en-US" sz="1400" dirty="0"/>
              <a:t>      (Fire $691,482 + Building $130,000+ Vehicle Reserve $10,000+ $11,000 Radio Reserve + Tanker &amp; Smeal payment $78,942)</a:t>
            </a:r>
          </a:p>
          <a:p>
            <a:pPr eaLnBrk="1" fontAlgn="auto" hangingPunct="1">
              <a:lnSpc>
                <a:spcPct val="100000"/>
              </a:lnSpc>
              <a:spcBef>
                <a:spcPts val="0"/>
              </a:spcBef>
              <a:spcAft>
                <a:spcPts val="0"/>
              </a:spcAft>
              <a:defRPr/>
            </a:pPr>
            <a:r>
              <a:rPr lang="en-US" sz="2000" dirty="0"/>
              <a:t>Public Works					$   592,598                 </a:t>
            </a:r>
            <a:r>
              <a:rPr lang="en-US" sz="1300" dirty="0"/>
              <a:t>(Includes Op Ctr $46,300, Streets $285,470, Sanitation $148,500, Bldg &amp; Grounds $80,150, ½ Public Works Bldg payment $25,678 + ½ Truck payments $6,500)</a:t>
            </a:r>
          </a:p>
          <a:p>
            <a:pPr eaLnBrk="1" fontAlgn="auto" hangingPunct="1">
              <a:lnSpc>
                <a:spcPct val="100000"/>
              </a:lnSpc>
              <a:spcBef>
                <a:spcPts val="0"/>
              </a:spcBef>
              <a:spcAft>
                <a:spcPts val="0"/>
              </a:spcAft>
              <a:buNone/>
              <a:defRPr/>
            </a:pPr>
            <a:endParaRPr lang="en-US" sz="1400" dirty="0"/>
          </a:p>
          <a:p>
            <a:pPr eaLnBrk="1" fontAlgn="auto" hangingPunct="1">
              <a:lnSpc>
                <a:spcPct val="100000"/>
              </a:lnSpc>
              <a:spcBef>
                <a:spcPts val="0"/>
              </a:spcBef>
              <a:spcAft>
                <a:spcPts val="0"/>
              </a:spcAft>
              <a:buNone/>
              <a:defRPr/>
            </a:pPr>
            <a:r>
              <a:rPr lang="en-US" sz="2400" u="sng" dirty="0"/>
              <a:t>FY 2022/2023 Proposed Budget – Water/Sewer         </a:t>
            </a:r>
            <a:r>
              <a:rPr lang="en-US" sz="2400" b="1" u="sng" dirty="0"/>
              <a:t>$1,354,000 </a:t>
            </a:r>
            <a:r>
              <a:rPr lang="en-US" sz="2000" dirty="0"/>
              <a:t>Administration					$   504,541</a:t>
            </a:r>
          </a:p>
          <a:p>
            <a:pPr eaLnBrk="1" fontAlgn="auto" hangingPunct="1">
              <a:lnSpc>
                <a:spcPct val="100000"/>
              </a:lnSpc>
              <a:spcBef>
                <a:spcPts val="0"/>
              </a:spcBef>
              <a:spcAft>
                <a:spcPts val="0"/>
              </a:spcAft>
              <a:buNone/>
              <a:defRPr/>
            </a:pPr>
            <a:r>
              <a:rPr lang="en-US" sz="1200" dirty="0"/>
              <a:t>	(Includes Admin $296,238, Op Ctr $30,350+ DENR Sewer Bond $80,873 + Water Tank Payment $65,237 + ½ Public Works Bldg </a:t>
            </a:r>
          </a:p>
          <a:p>
            <a:pPr eaLnBrk="1" fontAlgn="auto" hangingPunct="1">
              <a:lnSpc>
                <a:spcPct val="100000"/>
              </a:lnSpc>
              <a:spcBef>
                <a:spcPts val="0"/>
              </a:spcBef>
              <a:spcAft>
                <a:spcPts val="0"/>
              </a:spcAft>
              <a:buNone/>
              <a:defRPr/>
            </a:pPr>
            <a:r>
              <a:rPr lang="en-US" sz="1200" dirty="0"/>
              <a:t>        $25,343+ ½ Truck payments $6,500)</a:t>
            </a:r>
          </a:p>
          <a:p>
            <a:pPr eaLnBrk="1" fontAlgn="auto" hangingPunct="1">
              <a:lnSpc>
                <a:spcPct val="100000"/>
              </a:lnSpc>
              <a:spcBef>
                <a:spcPts val="0"/>
              </a:spcBef>
              <a:spcAft>
                <a:spcPts val="0"/>
              </a:spcAft>
              <a:defRPr/>
            </a:pPr>
            <a:r>
              <a:rPr lang="en-US" sz="2000" dirty="0"/>
              <a:t>Water						$   174,415</a:t>
            </a:r>
          </a:p>
          <a:p>
            <a:pPr eaLnBrk="1" fontAlgn="auto" hangingPunct="1">
              <a:lnSpc>
                <a:spcPct val="100000"/>
              </a:lnSpc>
              <a:spcBef>
                <a:spcPts val="0"/>
              </a:spcBef>
              <a:spcAft>
                <a:spcPts val="0"/>
              </a:spcAft>
              <a:defRPr/>
            </a:pPr>
            <a:r>
              <a:rPr lang="en-US" sz="2000" dirty="0"/>
              <a:t>Sewer						$   370,486</a:t>
            </a:r>
          </a:p>
          <a:p>
            <a:pPr eaLnBrk="1" fontAlgn="auto" hangingPunct="1">
              <a:lnSpc>
                <a:spcPct val="100000"/>
              </a:lnSpc>
              <a:spcBef>
                <a:spcPts val="0"/>
              </a:spcBef>
              <a:spcAft>
                <a:spcPts val="0"/>
              </a:spcAft>
              <a:defRPr/>
            </a:pPr>
            <a:r>
              <a:rPr lang="en-US" sz="2000" dirty="0"/>
              <a:t>Water Treatment Plant				$   304,558</a:t>
            </a:r>
          </a:p>
          <a:p>
            <a:pPr eaLnBrk="1" fontAlgn="auto" hangingPunct="1">
              <a:lnSpc>
                <a:spcPct val="100000"/>
              </a:lnSpc>
              <a:spcBef>
                <a:spcPts val="0"/>
              </a:spcBef>
              <a:spcAft>
                <a:spcPts val="0"/>
              </a:spcAft>
              <a:buNone/>
              <a:defRPr/>
            </a:pPr>
            <a:endParaRPr lang="en-US" sz="1000" dirty="0"/>
          </a:p>
          <a:p>
            <a:pPr eaLnBrk="1" fontAlgn="auto" hangingPunct="1">
              <a:spcAft>
                <a:spcPts val="0"/>
              </a:spcAft>
              <a:buFont typeface="Arial" charset="0"/>
              <a:buNone/>
              <a:defRPr/>
            </a:pPr>
            <a:endParaRPr lang="en-US" dirty="0"/>
          </a:p>
          <a:p>
            <a:pPr eaLnBrk="1" fontAlgn="auto" hangingPunct="1">
              <a:spcAft>
                <a:spcPts val="0"/>
              </a:spcAft>
              <a:buFont typeface="Arial" panose="020B0604020202020204" pitchFamily="34" charset="0"/>
              <a:buChar char="•"/>
              <a:defRPr/>
            </a:pPr>
            <a:endParaRPr lang="en-US" dirty="0"/>
          </a:p>
        </p:txBody>
      </p:sp>
      <p:sp>
        <p:nvSpPr>
          <p:cNvPr id="12292" name="Slide Number Placeholder 1"/>
          <p:cNvSpPr>
            <a:spLocks noGrp="1"/>
          </p:cNvSpPr>
          <p:nvPr>
            <p:ph type="sldNum" sz="quarter" idx="12"/>
          </p:nvPr>
        </p:nvSpPr>
        <p:spPr bwMode="auto">
          <a:noFill/>
          <a:ln>
            <a:miter lim="800000"/>
            <a:headEnd/>
            <a:tailEnd/>
          </a:ln>
        </p:spPr>
        <p:txBody>
          <a:bodyPr/>
          <a:lstStyle/>
          <a:p>
            <a:fld id="{33FC7CD5-031C-4A28-A322-F0BAFA41682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163456-AD10-4E4F-BEA9-6B35193C78F8}"/>
              </a:ext>
            </a:extLst>
          </p:cNvPr>
          <p:cNvSpPr>
            <a:spLocks noGrp="1"/>
          </p:cNvSpPr>
          <p:nvPr>
            <p:ph type="sldNum" sz="quarter" idx="12"/>
          </p:nvPr>
        </p:nvSpPr>
        <p:spPr/>
        <p:txBody>
          <a:bodyPr/>
          <a:lstStyle/>
          <a:p>
            <a:pPr>
              <a:defRPr/>
            </a:pPr>
            <a:fld id="{D0C06D5C-F805-4954-ABAB-811ACDB9BC9D}" type="slidenum">
              <a:rPr lang="en-US" smtClean="0"/>
              <a:pPr>
                <a:defRPr/>
              </a:pPr>
              <a:t>8</a:t>
            </a:fld>
            <a:endParaRPr lang="en-US" dirty="0"/>
          </a:p>
        </p:txBody>
      </p:sp>
      <p:graphicFrame>
        <p:nvGraphicFramePr>
          <p:cNvPr id="4" name="Chart 3">
            <a:extLst>
              <a:ext uri="{FF2B5EF4-FFF2-40B4-BE49-F238E27FC236}">
                <a16:creationId xmlns:a16="http://schemas.microsoft.com/office/drawing/2014/main" id="{5B21CEE8-FD23-4F30-A9A9-85CD50E0FEA6}"/>
              </a:ext>
            </a:extLst>
          </p:cNvPr>
          <p:cNvGraphicFramePr>
            <a:graphicFrameLocks/>
          </p:cNvGraphicFramePr>
          <p:nvPr>
            <p:extLst>
              <p:ext uri="{D42A27DB-BD31-4B8C-83A1-F6EECF244321}">
                <p14:modId xmlns:p14="http://schemas.microsoft.com/office/powerpoint/2010/main" val="1881244653"/>
              </p:ext>
            </p:extLst>
          </p:nvPr>
        </p:nvGraphicFramePr>
        <p:xfrm>
          <a:off x="180754" y="990600"/>
          <a:ext cx="9163493" cy="6324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F07D063-10B9-4A58-BB28-64547E0C802E}"/>
              </a:ext>
            </a:extLst>
          </p:cNvPr>
          <p:cNvSpPr txBox="1"/>
          <p:nvPr/>
        </p:nvSpPr>
        <p:spPr>
          <a:xfrm>
            <a:off x="209107" y="76200"/>
            <a:ext cx="8725786" cy="1323439"/>
          </a:xfrm>
          <a:prstGeom prst="rect">
            <a:avLst/>
          </a:prstGeom>
          <a:noFill/>
        </p:spPr>
        <p:txBody>
          <a:bodyPr wrap="square" rtlCol="0">
            <a:spAutoFit/>
          </a:bodyPr>
          <a:lstStyle/>
          <a:p>
            <a:pPr algn="ctr"/>
            <a:r>
              <a:rPr lang="en-US" sz="4000" dirty="0">
                <a:latin typeface="Arial Black" panose="020B0A04020102020204" pitchFamily="34" charset="0"/>
              </a:rPr>
              <a:t>General Fund Expenditures </a:t>
            </a:r>
          </a:p>
          <a:p>
            <a:pPr algn="ctr"/>
            <a:r>
              <a:rPr lang="en-US" sz="4000" dirty="0">
                <a:latin typeface="Arial Black" panose="020B0A04020102020204" pitchFamily="34" charset="0"/>
              </a:rPr>
              <a:t>by Department</a:t>
            </a:r>
          </a:p>
        </p:txBody>
      </p:sp>
    </p:spTree>
    <p:extLst>
      <p:ext uri="{BB962C8B-B14F-4D97-AF65-F5344CB8AC3E}">
        <p14:creationId xmlns:p14="http://schemas.microsoft.com/office/powerpoint/2010/main" val="157035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74625"/>
            <a:ext cx="9144000" cy="990600"/>
          </a:xfrm>
        </p:spPr>
        <p:txBody>
          <a:bodyPr/>
          <a:lstStyle/>
          <a:p>
            <a:pPr algn="ctr" eaLnBrk="1" hangingPunct="1"/>
            <a:r>
              <a:rPr lang="en-US" b="1" dirty="0">
                <a:latin typeface="Arial" charset="0"/>
              </a:rPr>
              <a:t>General Fund </a:t>
            </a:r>
            <a:br>
              <a:rPr lang="en-US" sz="3500" u="sng" dirty="0">
                <a:latin typeface="Arial" charset="0"/>
              </a:rPr>
            </a:br>
            <a:endParaRPr lang="en-US" sz="3500" u="sng" dirty="0">
              <a:latin typeface="Arial" charset="0"/>
            </a:endParaRPr>
          </a:p>
        </p:txBody>
      </p:sp>
      <p:sp>
        <p:nvSpPr>
          <p:cNvPr id="22531" name="Rectangle 3"/>
          <p:cNvSpPr>
            <a:spLocks noGrp="1" noChangeArrowheads="1"/>
          </p:cNvSpPr>
          <p:nvPr>
            <p:ph idx="1"/>
          </p:nvPr>
        </p:nvSpPr>
        <p:spPr>
          <a:xfrm>
            <a:off x="190500" y="685800"/>
            <a:ext cx="8763000" cy="5853112"/>
          </a:xfrm>
        </p:spPr>
        <p:txBody>
          <a:bodyPr/>
          <a:lstStyle/>
          <a:p>
            <a:pPr eaLnBrk="1" hangingPunct="1">
              <a:buNone/>
            </a:pPr>
            <a:r>
              <a:rPr lang="en-US" sz="1800" b="1" u="sng" dirty="0">
                <a:latin typeface="Arial" panose="020B0604020202020204" pitchFamily="34" charset="0"/>
                <a:cs typeface="Arial" panose="020B0604020202020204" pitchFamily="34" charset="0"/>
              </a:rPr>
              <a:t>2022/2023 Requests</a:t>
            </a:r>
            <a:r>
              <a:rPr lang="en-US" sz="1800" dirty="0">
                <a:latin typeface="Arial" panose="020B0604020202020204" pitchFamily="34" charset="0"/>
                <a:cs typeface="Arial" panose="020B0604020202020204" pitchFamily="34" charset="0"/>
              </a:rPr>
              <a:t>:</a:t>
            </a:r>
          </a:p>
          <a:p>
            <a:pPr lvl="1" eaLnBrk="1" hangingPunct="1"/>
            <a:r>
              <a:rPr lang="en-US" sz="1800" b="1" dirty="0">
                <a:latin typeface="Arial" panose="020B0604020202020204" pitchFamily="34" charset="0"/>
                <a:cs typeface="Arial" panose="020B0604020202020204" pitchFamily="34" charset="0"/>
              </a:rPr>
              <a:t>Employee Benefits</a:t>
            </a:r>
          </a:p>
          <a:p>
            <a:pPr lvl="2" eaLnBrk="1" hangingPunct="1"/>
            <a:r>
              <a:rPr lang="en-US" sz="1800" dirty="0">
                <a:solidFill>
                  <a:srgbClr val="000000"/>
                </a:solidFill>
                <a:latin typeface="Arial" panose="020B0604020202020204" pitchFamily="34" charset="0"/>
                <a:cs typeface="Arial" panose="020B0604020202020204" pitchFamily="34" charset="0"/>
              </a:rPr>
              <a:t>5% </a:t>
            </a:r>
            <a:r>
              <a:rPr lang="en-US" sz="1800" dirty="0">
                <a:latin typeface="Arial" panose="020B0604020202020204" pitchFamily="34" charset="0"/>
                <a:cs typeface="Arial" panose="020B0604020202020204" pitchFamily="34" charset="0"/>
              </a:rPr>
              <a:t>COLA (Full time staff)  and $1 hour raise base pay and on rank differential ($13 to $14 hour base) for Fire Dept. $35,320 increase:  </a:t>
            </a:r>
            <a:r>
              <a:rPr lang="en-US" sz="1800" dirty="0">
                <a:highlight>
                  <a:srgbClr val="FFFF00"/>
                </a:highlight>
                <a:latin typeface="Arial" panose="020B0604020202020204" pitchFamily="34" charset="0"/>
                <a:cs typeface="Arial" panose="020B0604020202020204" pitchFamily="34" charset="0"/>
              </a:rPr>
              <a:t>both starting mid-October 2022 payroll</a:t>
            </a:r>
          </a:p>
          <a:p>
            <a:pPr lvl="2" eaLnBrk="1" hangingPunct="1"/>
            <a:r>
              <a:rPr lang="en-US" sz="1800" dirty="0">
                <a:latin typeface="Arial" panose="020B0604020202020204" pitchFamily="34" charset="0"/>
                <a:cs typeface="Arial" panose="020B0604020202020204" pitchFamily="34" charset="0"/>
              </a:rPr>
              <a:t>The Town’s current contribution to NC State Retirement is 11.35%. </a:t>
            </a:r>
            <a:r>
              <a:rPr lang="en-US" sz="1800" b="1" dirty="0">
                <a:latin typeface="Arial" panose="020B0604020202020204" pitchFamily="34" charset="0"/>
                <a:cs typeface="Arial" panose="020B0604020202020204" pitchFamily="34" charset="0"/>
              </a:rPr>
              <a:t>The new rates should be published sometime in April 2022.</a:t>
            </a:r>
          </a:p>
          <a:p>
            <a:pPr lvl="2" eaLnBrk="1" hangingPunct="1"/>
            <a:r>
              <a:rPr lang="en-US" sz="1800" dirty="0">
                <a:latin typeface="Arial" panose="020B0604020202020204" pitchFamily="34" charset="0"/>
                <a:cs typeface="Arial" panose="020B0604020202020204" pitchFamily="34" charset="0"/>
              </a:rPr>
              <a:t>Update on health insurance. We are not aware of any increases at this time; however, we are budgeting for a 5% increase. (Additional $4,500)</a:t>
            </a:r>
          </a:p>
          <a:p>
            <a:pPr lvl="1" eaLnBrk="1" hangingPunct="1"/>
            <a:r>
              <a:rPr lang="en-US" sz="1800" b="1" dirty="0">
                <a:latin typeface="Arial" panose="020B0604020202020204" pitchFamily="34" charset="0"/>
                <a:cs typeface="Arial" panose="020B0604020202020204" pitchFamily="34" charset="0"/>
              </a:rPr>
              <a:t>Capital Reserve- Municipal Complex Project</a:t>
            </a:r>
          </a:p>
          <a:p>
            <a:pPr marL="457200" lvl="1" indent="0" eaLnBrk="1" hangingPunct="1">
              <a:buNone/>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($65,000 for annual payments)</a:t>
            </a:r>
          </a:p>
          <a:p>
            <a:pPr lvl="1" eaLnBrk="1" hangingPunct="1"/>
            <a:r>
              <a:rPr lang="en-US" sz="1800" b="1" dirty="0">
                <a:latin typeface="Arial" panose="020B0604020202020204" pitchFamily="34" charset="0"/>
                <a:cs typeface="Arial" panose="020B0604020202020204" pitchFamily="34" charset="0"/>
              </a:rPr>
              <a:t>Fire Dept. –</a:t>
            </a:r>
            <a:r>
              <a:rPr lang="en-US" sz="1800" dirty="0">
                <a:latin typeface="Arial" panose="020B0604020202020204" pitchFamily="34" charset="0"/>
                <a:cs typeface="Arial" panose="020B0604020202020204" pitchFamily="34" charset="0"/>
              </a:rPr>
              <a:t>We are increasing Fire Dept.-Capital Building Outlay, from $110,000 to $130,000 along with $10,000 Capital Outlay for Vehicles &amp; Equipment.  This is our second year for setting funds aside for Radio Replacements: $11,000.  Totaling $151,000 going into Capital Reserve Funds.</a:t>
            </a:r>
          </a:p>
          <a:p>
            <a:pPr lvl="1" eaLnBrk="1" hangingPunct="1"/>
            <a:r>
              <a:rPr lang="en-US" sz="1800" b="1" dirty="0">
                <a:latin typeface="Arial" panose="020B0604020202020204" pitchFamily="34" charset="0"/>
                <a:cs typeface="Arial" panose="020B0604020202020204" pitchFamily="34" charset="0"/>
              </a:rPr>
              <a:t>Truck with crane for Public Works </a:t>
            </a:r>
            <a:r>
              <a:rPr lang="en-US" sz="1800" dirty="0">
                <a:latin typeface="Arial" panose="020B0604020202020204" pitchFamily="34" charset="0"/>
                <a:cs typeface="Arial" panose="020B0604020202020204" pitchFamily="34" charset="0"/>
              </a:rPr>
              <a:t>$100,000 loan split between General and Water/Sewer (estimated annual payment $13,000 for 10 years with option for early payoff)</a:t>
            </a:r>
          </a:p>
          <a:p>
            <a:pPr lvl="1" eaLnBrk="1" hangingPunct="1"/>
            <a:r>
              <a:rPr lang="en-US" sz="1800" b="1" dirty="0">
                <a:latin typeface="Arial" panose="020B0604020202020204" pitchFamily="34" charset="0"/>
                <a:cs typeface="Arial" panose="020B0604020202020204" pitchFamily="34" charset="0"/>
              </a:rPr>
              <a:t>Skid Steer Bobcat 770 for Public Works-</a:t>
            </a:r>
            <a:r>
              <a:rPr lang="en-US" sz="1800" dirty="0">
                <a:latin typeface="Arial" panose="020B0604020202020204" pitchFamily="34" charset="0"/>
                <a:cs typeface="Arial" panose="020B0604020202020204" pitchFamily="34" charset="0"/>
              </a:rPr>
              <a:t>Purchase from General Fund Fund Balance for approximately $100,000.</a:t>
            </a:r>
            <a:endParaRPr lang="en-US" sz="1800" b="1" dirty="0">
              <a:latin typeface="Arial" panose="020B0604020202020204" pitchFamily="34" charset="0"/>
              <a:cs typeface="Arial" panose="020B0604020202020204" pitchFamily="34" charset="0"/>
            </a:endParaRPr>
          </a:p>
          <a:p>
            <a:pPr lvl="1" eaLnBrk="1" hangingPunct="1"/>
            <a:endParaRPr lang="en-US" sz="1800" dirty="0">
              <a:latin typeface="Arial" panose="020B0604020202020204" pitchFamily="34" charset="0"/>
              <a:cs typeface="Arial" panose="020B0604020202020204" pitchFamily="34" charset="0"/>
            </a:endParaRPr>
          </a:p>
          <a:p>
            <a:pPr lvl="1" eaLnBrk="1" hangingPunct="1"/>
            <a:endParaRPr lang="en-US" sz="1800" dirty="0">
              <a:latin typeface="Arial" panose="020B0604020202020204" pitchFamily="34" charset="0"/>
              <a:cs typeface="Arial" panose="020B0604020202020204" pitchFamily="34" charset="0"/>
            </a:endParaRPr>
          </a:p>
          <a:p>
            <a:pPr lvl="2" eaLnBrk="1" hangingPunct="1">
              <a:buNone/>
            </a:pPr>
            <a:endParaRPr lang="en-US" sz="1800" dirty="0">
              <a:latin typeface="Arial" panose="020B0604020202020204" pitchFamily="34" charset="0"/>
              <a:cs typeface="Arial" panose="020B0604020202020204" pitchFamily="34" charset="0"/>
            </a:endParaRPr>
          </a:p>
          <a:p>
            <a:pPr lvl="2" eaLnBrk="1" hangingPunct="1">
              <a:buNone/>
            </a:pPr>
            <a:endParaRPr lang="en-US" sz="1800" dirty="0">
              <a:latin typeface="Arial" panose="020B0604020202020204" pitchFamily="34" charset="0"/>
              <a:cs typeface="Arial" panose="020B0604020202020204" pitchFamily="34" charset="0"/>
            </a:endParaRPr>
          </a:p>
          <a:p>
            <a:pPr lvl="1" eaLnBrk="1" hangingPunct="1">
              <a:buNone/>
            </a:pPr>
            <a:endParaRPr lang="en-US" sz="1600" dirty="0">
              <a:solidFill>
                <a:srgbClr val="FF0000"/>
              </a:solidFill>
            </a:endParaRPr>
          </a:p>
        </p:txBody>
      </p:sp>
      <p:sp>
        <p:nvSpPr>
          <p:cNvPr id="22532" name="Slide Number Placeholder 1"/>
          <p:cNvSpPr>
            <a:spLocks noGrp="1"/>
          </p:cNvSpPr>
          <p:nvPr>
            <p:ph type="sldNum" sz="quarter" idx="12"/>
          </p:nvPr>
        </p:nvSpPr>
        <p:spPr bwMode="auto">
          <a:noFill/>
          <a:ln>
            <a:miter lim="800000"/>
            <a:headEnd/>
            <a:tailEnd/>
          </a:ln>
        </p:spPr>
        <p:txBody>
          <a:bodyPr/>
          <a:lstStyle/>
          <a:p>
            <a:fld id="{10D14F60-98F5-4A11-AEA0-933FCFA71115}"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24765</TotalTime>
  <Words>2290</Words>
  <Application>Microsoft Office PowerPoint</Application>
  <PresentationFormat>On-screen Show (4:3)</PresentationFormat>
  <Paragraphs>309</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Calibri Light</vt:lpstr>
      <vt:lpstr>Tw Cen MT</vt:lpstr>
      <vt:lpstr>Office Theme</vt:lpstr>
      <vt:lpstr>Town of Mount Pleasant</vt:lpstr>
      <vt:lpstr>PowerPoint Presentation</vt:lpstr>
      <vt:lpstr>PowerPoint Presentation</vt:lpstr>
      <vt:lpstr>PowerPoint Presentation</vt:lpstr>
      <vt:lpstr>Outstanding Debt at end of FY22/23</vt:lpstr>
      <vt:lpstr>PowerPoint Presentation</vt:lpstr>
      <vt:lpstr>Department Budgets</vt:lpstr>
      <vt:lpstr>PowerPoint Presentation</vt:lpstr>
      <vt:lpstr>General Fund  </vt:lpstr>
      <vt:lpstr>PowerPoint Presentation</vt:lpstr>
      <vt:lpstr>Water/Sewer</vt:lpstr>
      <vt:lpstr>PowerPoint Presentation</vt:lpstr>
      <vt:lpstr>PowerPoint Presentation</vt:lpstr>
      <vt:lpstr>PowerPoint Presentation</vt:lpstr>
      <vt:lpstr>PowerPoint Presentation</vt:lpstr>
      <vt:lpstr>PowerPoint Presentation</vt:lpstr>
      <vt:lpstr>PowerPoint Presentation</vt:lpstr>
      <vt:lpstr>Comprehensive Plan Update  by Erin Burris Planning &amp; Economic Development Director    See 2022/2023 Budget Workshop Presentation</vt:lpstr>
      <vt:lpstr>Municipal Complex Projects</vt:lpstr>
      <vt:lpstr>Municipal Park Complex Layout</vt:lpstr>
      <vt:lpstr>PowerPoint Presentation</vt:lpstr>
      <vt:lpstr>Fire Department Renovation</vt:lpstr>
      <vt:lpstr>Proposed Fire Station Front </vt:lpstr>
      <vt:lpstr>PowerPoint Presentation</vt:lpstr>
      <vt:lpstr>State Budget Projects</vt:lpstr>
      <vt:lpstr>PowerPoint Presentation</vt:lpstr>
      <vt:lpstr>Budget Line-Item Discussion &amp; Timeline</vt:lpstr>
      <vt:lpstr>PowerPoint Presentation</vt:lpstr>
    </vt:vector>
  </TitlesOfParts>
  <Company>CMR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Indian Trail</dc:title>
  <dc:creator>Randy Holloway</dc:creator>
  <cp:lastModifiedBy>Amy Schueneman</cp:lastModifiedBy>
  <cp:revision>1566</cp:revision>
  <cp:lastPrinted>2022-03-22T17:28:19Z</cp:lastPrinted>
  <dcterms:created xsi:type="dcterms:W3CDTF">2006-07-10T18:05:36Z</dcterms:created>
  <dcterms:modified xsi:type="dcterms:W3CDTF">2022-03-22T19:59:04Z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TC010721161033</vt:lpwstr>
  </property>
</Properties>
</file>